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1"/>
  </p:notesMasterIdLst>
  <p:sldIdLst>
    <p:sldId id="327" r:id="rId2"/>
    <p:sldId id="328" r:id="rId3"/>
    <p:sldId id="308" r:id="rId4"/>
    <p:sldId id="309" r:id="rId5"/>
    <p:sldId id="330" r:id="rId6"/>
    <p:sldId id="310" r:id="rId7"/>
    <p:sldId id="288" r:id="rId8"/>
    <p:sldId id="289" r:id="rId9"/>
    <p:sldId id="290" r:id="rId10"/>
    <p:sldId id="331" r:id="rId11"/>
    <p:sldId id="332" r:id="rId12"/>
    <p:sldId id="335" r:id="rId13"/>
    <p:sldId id="333" r:id="rId14"/>
    <p:sldId id="334" r:id="rId15"/>
    <p:sldId id="336" r:id="rId16"/>
    <p:sldId id="338" r:id="rId17"/>
    <p:sldId id="339" r:id="rId18"/>
    <p:sldId id="279" r:id="rId19"/>
    <p:sldId id="340"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5EBF1"/>
    <a:srgbClr val="3A7F58"/>
    <a:srgbClr val="7A117A"/>
    <a:srgbClr val="4879AE"/>
    <a:srgbClr val="A9A9A9"/>
    <a:srgbClr val="1A894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348" autoAdjust="0"/>
    <p:restoredTop sz="83878" autoAdjust="0"/>
  </p:normalViewPr>
  <p:slideViewPr>
    <p:cSldViewPr snapToGrid="0">
      <p:cViewPr varScale="1">
        <p:scale>
          <a:sx n="106" d="100"/>
          <a:sy n="106" d="100"/>
        </p:scale>
        <p:origin x="1608"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94D0BDF-D0BA-44A1-AF20-65082BF17ED6}" type="datetimeFigureOut">
              <a:rPr lang="en-US" smtClean="0"/>
              <a:t>11/5/20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E7175E-79A7-4401-9A88-8D639A5BA19F}" type="slidenum">
              <a:rPr lang="en-US" smtClean="0"/>
              <a:t>‹#›</a:t>
            </a:fld>
            <a:endParaRPr lang="en-US"/>
          </a:p>
        </p:txBody>
      </p:sp>
    </p:spTree>
    <p:extLst>
      <p:ext uri="{BB962C8B-B14F-4D97-AF65-F5344CB8AC3E}">
        <p14:creationId xmlns:p14="http://schemas.microsoft.com/office/powerpoint/2010/main" val="31641902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E7175E-79A7-4401-9A88-8D639A5BA19F}" type="slidenum">
              <a:rPr lang="en-US" smtClean="0"/>
              <a:t>1</a:t>
            </a:fld>
            <a:endParaRPr lang="en-US"/>
          </a:p>
        </p:txBody>
      </p:sp>
    </p:spTree>
    <p:extLst>
      <p:ext uri="{BB962C8B-B14F-4D97-AF65-F5344CB8AC3E}">
        <p14:creationId xmlns:p14="http://schemas.microsoft.com/office/powerpoint/2010/main" val="2979033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that data.</a:t>
            </a:r>
          </a:p>
          <a:p>
            <a:r>
              <a:rPr lang="en-US" dirty="0"/>
              <a:t>The point and bars correspond to the mean and 95% confidence interval, and the violin is showing a bootstrap distribution of the difference, or distribution of the effect size.</a:t>
            </a:r>
          </a:p>
          <a:p>
            <a:endParaRPr lang="en-US" dirty="0"/>
          </a:p>
          <a:p>
            <a:r>
              <a:rPr lang="en-US" dirty="0"/>
              <a:t>So there is no significant emotional selectivity of reinstatement for baseline, which is good, since there was no emotional association when these items were encoded.</a:t>
            </a:r>
          </a:p>
          <a:p>
            <a:endParaRPr lang="en-US" dirty="0"/>
          </a:p>
          <a:p>
            <a:r>
              <a:rPr lang="en-US" dirty="0"/>
              <a:t>Looking at fear acquisition, we see that there is significant emotional reinstatement of fear memories in the dACC. And then looking at extinction, again there is no difference between CS+ and CS- reinstatement.</a:t>
            </a:r>
          </a:p>
          <a:p>
            <a:endParaRPr lang="en-US" dirty="0"/>
          </a:p>
          <a:p>
            <a:r>
              <a:rPr lang="en-US" dirty="0"/>
              <a:t>Looking at the vmPFC, again we see no significant emotional selectivity for reinstatement from baseline, we see some significant reinstatement for fear acquisition, and importantly significant emotional reinstatement for extinction memories.</a:t>
            </a:r>
          </a:p>
          <a:p>
            <a:r>
              <a:rPr lang="en-US" dirty="0"/>
              <a:t>If we compare across these two regions, we see that acquisition reinstatement is higher in the dACC, and extinction reinstatement is higher in the vmPFC. </a:t>
            </a:r>
          </a:p>
          <a:p>
            <a:endParaRPr lang="en-US" dirty="0"/>
          </a:p>
          <a:p>
            <a:r>
              <a:rPr lang="en-US" dirty="0"/>
              <a:t>This is exactly what we predicted, dissociable reinstatement of memories across these two regions</a:t>
            </a:r>
          </a:p>
        </p:txBody>
      </p:sp>
      <p:sp>
        <p:nvSpPr>
          <p:cNvPr id="4" name="Slide Number Placeholder 3"/>
          <p:cNvSpPr>
            <a:spLocks noGrp="1"/>
          </p:cNvSpPr>
          <p:nvPr>
            <p:ph type="sldNum" sz="quarter" idx="5"/>
          </p:nvPr>
        </p:nvSpPr>
        <p:spPr/>
        <p:txBody>
          <a:bodyPr/>
          <a:lstStyle/>
          <a:p>
            <a:fld id="{BFE7175E-79A7-4401-9A88-8D639A5BA19F}" type="slidenum">
              <a:rPr lang="en-US" smtClean="0"/>
              <a:t>10</a:t>
            </a:fld>
            <a:endParaRPr lang="en-US"/>
          </a:p>
        </p:txBody>
      </p:sp>
    </p:spTree>
    <p:extLst>
      <p:ext uri="{BB962C8B-B14F-4D97-AF65-F5344CB8AC3E}">
        <p14:creationId xmlns:p14="http://schemas.microsoft.com/office/powerpoint/2010/main" val="1732594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&gt; E in healthy dACC)</a:t>
            </a:r>
          </a:p>
          <a:p>
            <a:endParaRPr lang="en-US" dirty="0"/>
          </a:p>
          <a:p>
            <a:r>
              <a:rPr lang="en-US" dirty="0"/>
              <a:t>Next, lets look at the PTSD group. In the dACC, again we see no difference for baseline, and significant emotional reinstatement for acquisition. However, we also see significant emotional reinstatement of extinction memories in the dACC for the PTSD group. </a:t>
            </a:r>
          </a:p>
          <a:p>
            <a:endParaRPr lang="en-US" dirty="0"/>
          </a:p>
          <a:p>
            <a:r>
              <a:rPr lang="en-US" dirty="0"/>
              <a:t>In the vmPFC, we see no significant emotional reinstatement at all for either acquisition or extinction. There is something going on with baseline here, however this isn’t as interesting as the lack of reinstatement of extinction. Comparing across ROIs in the PTSD group, we see that fear reinstatement is stronger in the dACC.</a:t>
            </a:r>
          </a:p>
          <a:p>
            <a:endParaRPr lang="en-US" dirty="0"/>
          </a:p>
          <a:p>
            <a:r>
              <a:rPr lang="en-US" dirty="0"/>
              <a:t>So in PTSD, we have what looks like a misallocation of extinction memories to the dACC, they are being reinstated in a brain region that normally codes for fear.</a:t>
            </a:r>
          </a:p>
          <a:p>
            <a:endParaRPr lang="en-US" dirty="0"/>
          </a:p>
          <a:p>
            <a:r>
              <a:rPr lang="en-US" dirty="0"/>
              <a:t>But what about other regions that are canonically associated with fear and extinction processing?</a:t>
            </a:r>
          </a:p>
        </p:txBody>
      </p:sp>
      <p:sp>
        <p:nvSpPr>
          <p:cNvPr id="4" name="Slide Number Placeholder 3"/>
          <p:cNvSpPr>
            <a:spLocks noGrp="1"/>
          </p:cNvSpPr>
          <p:nvPr>
            <p:ph type="sldNum" sz="quarter" idx="5"/>
          </p:nvPr>
        </p:nvSpPr>
        <p:spPr/>
        <p:txBody>
          <a:bodyPr/>
          <a:lstStyle/>
          <a:p>
            <a:fld id="{BFE7175E-79A7-4401-9A88-8D639A5BA19F}" type="slidenum">
              <a:rPr lang="en-US" smtClean="0"/>
              <a:t>11</a:t>
            </a:fld>
            <a:endParaRPr lang="en-US"/>
          </a:p>
        </p:txBody>
      </p:sp>
    </p:spTree>
    <p:extLst>
      <p:ext uri="{BB962C8B-B14F-4D97-AF65-F5344CB8AC3E}">
        <p14:creationId xmlns:p14="http://schemas.microsoft.com/office/powerpoint/2010/main" val="25743561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know that fear and extinction processes depend on o wider circuit, including the amygdala and hippocampus.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we looked for reinstatement in these regions.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the hippocampus, we know from work in rodents that the dorsal and ventral segments of the hippocampus may have different functional roles in the control of fear and extinction, so we performed automatic hippocampal segmentation of the into the human equivalent of head/body/tail.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However, we did not observe any significant CS+ &gt; CS- reinstatement in any of these regions</a:t>
            </a:r>
          </a:p>
          <a:p>
            <a:pPr marL="0" marR="0" lvl="0" indent="0" algn="l" defTabSz="914400" rtl="0" eaLnBrk="1" fontAlgn="auto" latinLnBrk="0" hangingPunct="1">
              <a:lnSpc>
                <a:spcPct val="100000"/>
              </a:lnSpc>
              <a:spcBef>
                <a:spcPts val="0"/>
              </a:spcBef>
              <a:spcAft>
                <a:spcPts val="0"/>
              </a:spcAft>
              <a:buClrTx/>
              <a:buSzTx/>
              <a:buFontTx/>
              <a:buNone/>
              <a:tabLst/>
              <a:defRPr/>
            </a:pPr>
            <a:br>
              <a:rPr lang="en-US" dirty="0"/>
            </a:br>
            <a:r>
              <a:rPr lang="en-US" dirty="0"/>
              <a:t>So moving onto the amygdala, which we again segmented into the basolateral and central nucleus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for the most part this again was a null result, however there was weak reinstatement of fear memories in the central nucleus, for healthy adults only.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saw weak because this does not survive multiple comparisons corrections. However it does make some sense in terms of the role of the central nucleus in controlling the output of fear.</a:t>
            </a:r>
            <a:br>
              <a:rPr lang="en-US" dirty="0"/>
            </a:br>
            <a:r>
              <a:rPr lang="en-US" dirty="0"/>
              <a:t>That being said, I’m not quite sure what to make of the fact that were seeing this only in the healthy adults. Just a reminder that this metric is not a measure of neural activity during the memory test, but rather its the measuring the degree of pattern similarity. So one of the reasons we could be seeing this in healthy adults and not PTSD is that the healthy are discriminating better between the CS+ and CS- during the retrieval test.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BFE7175E-79A7-4401-9A88-8D639A5BA19F}" type="slidenum">
              <a:rPr lang="en-US" smtClean="0"/>
              <a:t>12</a:t>
            </a:fld>
            <a:endParaRPr lang="en-US"/>
          </a:p>
        </p:txBody>
      </p:sp>
    </p:spTree>
    <p:extLst>
      <p:ext uri="{BB962C8B-B14F-4D97-AF65-F5344CB8AC3E}">
        <p14:creationId xmlns:p14="http://schemas.microsoft.com/office/powerpoint/2010/main" val="5811196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wanted to investigate how the central nucleus is functionally connected to the PFC, during the memory retrieval test.</a:t>
            </a:r>
          </a:p>
          <a:p>
            <a:r>
              <a:rPr lang="en-US" dirty="0"/>
              <a:t>Specifically, we wanted to look at if connectivity was different between the extinction CS+s,  and the fear acquisition CS+s</a:t>
            </a:r>
          </a:p>
          <a:p>
            <a:endParaRPr lang="en-US" dirty="0"/>
          </a:p>
          <a:p>
            <a:r>
              <a:rPr lang="en-US" dirty="0" err="1"/>
              <a:t>gPPI</a:t>
            </a:r>
            <a:r>
              <a:rPr lang="en-US" dirty="0"/>
              <a:t>, or generalized psychophysical interaction, way to model task based functional connectivity using a seed region. With this measure there are no absolute values of connectivity, it all has to be relative to another condition. So in this case, we wanted to see how central nucleus amygdala functional connectivity differs between extinction CS+ and acquisition CS+. For this analysis, we are only using neural data from the retrieval test, when participants are encountering these stimuli in a neutral emotional context.</a:t>
            </a:r>
          </a:p>
          <a:p>
            <a:endParaRPr lang="en-US" dirty="0"/>
          </a:p>
          <a:p>
            <a:endParaRPr lang="en-US" dirty="0"/>
          </a:p>
          <a:p>
            <a:r>
              <a:rPr lang="en-US" dirty="0"/>
              <a:t>So in the healthy adults, we see that there is no difference between extinction CS+ and acquisition CS+ connectivity in either ROI – so there is no difference in connectivity between these two conditions during the retrieval test</a:t>
            </a:r>
          </a:p>
          <a:p>
            <a:r>
              <a:rPr lang="en-US" dirty="0"/>
              <a:t>However, in the PTSD group, we see that the central nucleus is showing preferential connectivity with the dACC for extinction CS+s. That is, the amygdala and dACC are more connected when subjects encountered the CS+s from extinction compared to the CS+s from acquisition.</a:t>
            </a:r>
          </a:p>
          <a:p>
            <a:endParaRPr lang="en-US" dirty="0"/>
          </a:p>
          <a:p>
            <a:r>
              <a:rPr lang="en-US" dirty="0"/>
              <a:t>Comparing across groups, we see that this connectivity is significantly stronger in the PTSD group compared to the healthy group.</a:t>
            </a:r>
          </a:p>
        </p:txBody>
      </p:sp>
      <p:sp>
        <p:nvSpPr>
          <p:cNvPr id="4" name="Slide Number Placeholder 3"/>
          <p:cNvSpPr>
            <a:spLocks noGrp="1"/>
          </p:cNvSpPr>
          <p:nvPr>
            <p:ph type="sldNum" sz="quarter" idx="5"/>
          </p:nvPr>
        </p:nvSpPr>
        <p:spPr/>
        <p:txBody>
          <a:bodyPr/>
          <a:lstStyle/>
          <a:p>
            <a:fld id="{BFE7175E-79A7-4401-9A88-8D639A5BA19F}" type="slidenum">
              <a:rPr lang="en-US" smtClean="0"/>
              <a:t>13</a:t>
            </a:fld>
            <a:endParaRPr lang="en-US"/>
          </a:p>
        </p:txBody>
      </p:sp>
    </p:spTree>
    <p:extLst>
      <p:ext uri="{BB962C8B-B14F-4D97-AF65-F5344CB8AC3E}">
        <p14:creationId xmlns:p14="http://schemas.microsoft.com/office/powerpoint/2010/main" val="2238803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in summary, in healthy adults we observed dissociable reinstatement of fear and extinction in the PFC. Fear high in the dACC, extinction high in the vmPFC.</a:t>
            </a:r>
          </a:p>
          <a:p>
            <a:endParaRPr lang="en-US" dirty="0"/>
          </a:p>
          <a:p>
            <a:r>
              <a:rPr lang="en-US" dirty="0"/>
              <a:t>In contrast, for individuals with PTSD, we observed significant reinstatement of both fear and extinction memories in the dACC.</a:t>
            </a:r>
          </a:p>
          <a:p>
            <a:endParaRPr lang="en-US" dirty="0"/>
          </a:p>
          <a:p>
            <a:r>
              <a:rPr lang="en-US" dirty="0"/>
              <a:t>Finally, we saw that individuals with PTSD show increased amygdala-dACC connectivity for extinction memories, relative to acquisition.</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Really briefly, I’d like to talk about one other interesting result that might help explain </a:t>
            </a:r>
            <a:r>
              <a:rPr lang="en-US" dirty="0" err="1"/>
              <a:t>whats</a:t>
            </a:r>
            <a:r>
              <a:rPr lang="en-US" dirty="0"/>
              <a:t> going on with the PTSD group.</a:t>
            </a:r>
          </a:p>
          <a:p>
            <a:endParaRPr lang="en-US" dirty="0"/>
          </a:p>
        </p:txBody>
      </p:sp>
      <p:sp>
        <p:nvSpPr>
          <p:cNvPr id="4" name="Slide Number Placeholder 3"/>
          <p:cNvSpPr>
            <a:spLocks noGrp="1"/>
          </p:cNvSpPr>
          <p:nvPr>
            <p:ph type="sldNum" sz="quarter" idx="5"/>
          </p:nvPr>
        </p:nvSpPr>
        <p:spPr/>
        <p:txBody>
          <a:bodyPr/>
          <a:lstStyle/>
          <a:p>
            <a:fld id="{BFE7175E-79A7-4401-9A88-8D639A5BA19F}" type="slidenum">
              <a:rPr lang="en-US" smtClean="0"/>
              <a:t>14</a:t>
            </a:fld>
            <a:endParaRPr lang="en-US"/>
          </a:p>
        </p:txBody>
      </p:sp>
    </p:spTree>
    <p:extLst>
      <p:ext uri="{BB962C8B-B14F-4D97-AF65-F5344CB8AC3E}">
        <p14:creationId xmlns:p14="http://schemas.microsoft.com/office/powerpoint/2010/main" val="11965402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we’ve gone though our major a priori ROIs in the PFC, and subcortical ROIs, but one advantage of fMRI data is that we capture whole brain activity, something that you can’t really do in rodent models.</a:t>
            </a:r>
          </a:p>
          <a:p>
            <a:endParaRPr lang="en-US" dirty="0"/>
          </a:p>
          <a:p>
            <a:r>
              <a:rPr lang="en-US" dirty="0"/>
              <a:t>Were interested in regions of the brain that show this emotional reinstatement for fear and extinction memories. In order to do this, we take a sphere of voxels, and iteratively move it over the whole brain. At each location, we compute our relevant measure, in this case CS+ - CS- reinstatement</a:t>
            </a:r>
          </a:p>
        </p:txBody>
      </p:sp>
      <p:sp>
        <p:nvSpPr>
          <p:cNvPr id="4" name="Slide Number Placeholder 3"/>
          <p:cNvSpPr>
            <a:spLocks noGrp="1"/>
          </p:cNvSpPr>
          <p:nvPr>
            <p:ph type="sldNum" sz="quarter" idx="5"/>
          </p:nvPr>
        </p:nvSpPr>
        <p:spPr/>
        <p:txBody>
          <a:bodyPr/>
          <a:lstStyle/>
          <a:p>
            <a:fld id="{BFE7175E-79A7-4401-9A88-8D639A5BA19F}" type="slidenum">
              <a:rPr lang="en-US" smtClean="0"/>
              <a:t>15</a:t>
            </a:fld>
            <a:endParaRPr lang="en-US"/>
          </a:p>
        </p:txBody>
      </p:sp>
    </p:spTree>
    <p:extLst>
      <p:ext uri="{BB962C8B-B14F-4D97-AF65-F5344CB8AC3E}">
        <p14:creationId xmlns:p14="http://schemas.microsoft.com/office/powerpoint/2010/main" val="24824220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the dots and why they are only on one side</a:t>
            </a:r>
          </a:p>
          <a:p>
            <a:r>
              <a:rPr lang="en-US" dirty="0"/>
              <a:t>Healthy </a:t>
            </a:r>
            <a:r>
              <a:rPr lang="en-US" dirty="0" err="1"/>
              <a:t>acq</a:t>
            </a:r>
            <a:r>
              <a:rPr lang="en-US" dirty="0"/>
              <a:t>:</a:t>
            </a:r>
          </a:p>
          <a:p>
            <a:r>
              <a:rPr lang="en-US" dirty="0"/>
              <a:t>Medial: </a:t>
            </a:r>
            <a:r>
              <a:rPr lang="en-US" dirty="0" err="1"/>
              <a:t>dACC</a:t>
            </a:r>
            <a:r>
              <a:rPr lang="en-US" dirty="0"/>
              <a:t>, vmPFC Brodmann area 32, posterior cingulate/precuneus</a:t>
            </a:r>
          </a:p>
          <a:p>
            <a:r>
              <a:rPr lang="en-US" dirty="0"/>
              <a:t>Where is the </a:t>
            </a:r>
            <a:r>
              <a:rPr lang="en-US" dirty="0" err="1"/>
              <a:t>dACC</a:t>
            </a:r>
            <a:r>
              <a:rPr lang="en-US" dirty="0"/>
              <a:t>?</a:t>
            </a:r>
          </a:p>
          <a:p>
            <a:r>
              <a:rPr lang="en-US" dirty="0"/>
              <a:t>Lateral: Medial frontal and superior frontal Brodmann area 8, anterior insula, and superior parietal lobe</a:t>
            </a:r>
          </a:p>
          <a:p>
            <a:endParaRPr lang="en-US" dirty="0"/>
          </a:p>
          <a:p>
            <a:r>
              <a:rPr lang="en-US" dirty="0"/>
              <a:t>Then moving onto PTSD, the largest cluster is in the </a:t>
            </a:r>
            <a:r>
              <a:rPr lang="en-US" dirty="0" err="1"/>
              <a:t>dACC</a:t>
            </a:r>
            <a:r>
              <a:rPr lang="en-US" dirty="0"/>
              <a:t>, however unlike the healthy adults were not seeing any posterior cingulate or precuneus</a:t>
            </a:r>
          </a:p>
          <a:p>
            <a:r>
              <a:rPr lang="en-US" dirty="0"/>
              <a:t>On the lateral side its more similar to the healthy adults, we again see lots of middle front and superior frontal gyrus, as well as bilateral insula, and again some unilateral superior parietal lobe</a:t>
            </a:r>
          </a:p>
          <a:p>
            <a:r>
              <a:rPr lang="en-US" dirty="0"/>
              <a:t>And then finally probably one of the cooler results for fear acquisition, is that in the PTSD group we also find a cluster in parahippocampal cortex. Again these analyses are exploratory, but we know that the hippocampus plays a crucial role in regulating the return of fear so this parahippocampal makes me think about reinstating contextual details of fear memories.</a:t>
            </a:r>
          </a:p>
          <a:p>
            <a:endParaRPr lang="en-US" dirty="0"/>
          </a:p>
          <a:p>
            <a:r>
              <a:rPr lang="en-US" dirty="0"/>
              <a:t>So this is all reinstatement of fear acquisition, now let’s look at extinction</a:t>
            </a:r>
          </a:p>
        </p:txBody>
      </p:sp>
      <p:sp>
        <p:nvSpPr>
          <p:cNvPr id="4" name="Slide Number Placeholder 3"/>
          <p:cNvSpPr>
            <a:spLocks noGrp="1"/>
          </p:cNvSpPr>
          <p:nvPr>
            <p:ph type="sldNum" sz="quarter" idx="5"/>
          </p:nvPr>
        </p:nvSpPr>
        <p:spPr/>
        <p:txBody>
          <a:bodyPr/>
          <a:lstStyle/>
          <a:p>
            <a:fld id="{BFE7175E-79A7-4401-9A88-8D639A5BA19F}" type="slidenum">
              <a:rPr lang="en-US" smtClean="0"/>
              <a:t>16</a:t>
            </a:fld>
            <a:endParaRPr lang="en-US"/>
          </a:p>
        </p:txBody>
      </p:sp>
    </p:spTree>
    <p:extLst>
      <p:ext uri="{BB962C8B-B14F-4D97-AF65-F5344CB8AC3E}">
        <p14:creationId xmlns:p14="http://schemas.microsoft.com/office/powerpoint/2010/main" val="25754442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to be expected for the healthy adults, the largest cluster of extinction reinstatement is in the vmPFC, around Brodmann areas 10 and 32, and interestingly again as with fear we see reinstatement in posterior cingulate and the precuneus</a:t>
            </a:r>
          </a:p>
          <a:p>
            <a:endParaRPr lang="en-US" dirty="0"/>
          </a:p>
          <a:p>
            <a:r>
              <a:rPr lang="en-US" dirty="0"/>
              <a:t>On the lateral surface we find clusters in the angular gyrus, with together with the medial clusters represents the DMN. And finally there was one cluster in the anterior temporal gyrus.</a:t>
            </a:r>
          </a:p>
          <a:p>
            <a:endParaRPr lang="en-US" dirty="0"/>
          </a:p>
          <a:p>
            <a:r>
              <a:rPr lang="en-US" dirty="0"/>
              <a:t>And then looking at PTSD, we see no extinction reinstatement in the medial PFC. And so if you’ve been playing close attention you might notice that we aren’t seeing any </a:t>
            </a:r>
            <a:r>
              <a:rPr lang="en-US" dirty="0" err="1"/>
              <a:t>dACC</a:t>
            </a:r>
            <a:r>
              <a:rPr lang="en-US" dirty="0"/>
              <a:t> here even though we did see significant extinction reinstatement in our a prior </a:t>
            </a:r>
            <a:r>
              <a:rPr lang="en-US" dirty="0" err="1"/>
              <a:t>dACC</a:t>
            </a:r>
            <a:r>
              <a:rPr lang="en-US" dirty="0"/>
              <a:t> ROI, and one reason why were not seeing that here could be the difference in size between our a priori ROIs and the searchlight spheres</a:t>
            </a:r>
          </a:p>
          <a:p>
            <a:endParaRPr lang="en-US" dirty="0"/>
          </a:p>
          <a:p>
            <a:r>
              <a:rPr lang="en-US" dirty="0"/>
              <a:t>But, we are seeing some extinction reinstatement in the precuneus, like the healthy adults</a:t>
            </a:r>
          </a:p>
          <a:p>
            <a:endParaRPr lang="en-US" dirty="0"/>
          </a:p>
          <a:p>
            <a:r>
              <a:rPr lang="en-US" dirty="0"/>
              <a:t>And finally looking at the lateral sides, what’s really cool is that were seeing significant clusters in the bilateral anterior insula. I’m really excited about these clusters because its another example of individuals with PTSD misallocating extinction memories to a region that is associated with fear, and were not seeing this in the healthy group.</a:t>
            </a:r>
          </a:p>
        </p:txBody>
      </p:sp>
      <p:sp>
        <p:nvSpPr>
          <p:cNvPr id="4" name="Slide Number Placeholder 3"/>
          <p:cNvSpPr>
            <a:spLocks noGrp="1"/>
          </p:cNvSpPr>
          <p:nvPr>
            <p:ph type="sldNum" sz="quarter" idx="5"/>
          </p:nvPr>
        </p:nvSpPr>
        <p:spPr/>
        <p:txBody>
          <a:bodyPr/>
          <a:lstStyle/>
          <a:p>
            <a:fld id="{BFE7175E-79A7-4401-9A88-8D639A5BA19F}" type="slidenum">
              <a:rPr lang="en-US" smtClean="0"/>
              <a:t>17</a:t>
            </a:fld>
            <a:endParaRPr lang="en-US"/>
          </a:p>
        </p:txBody>
      </p:sp>
    </p:spTree>
    <p:extLst>
      <p:ext uri="{BB962C8B-B14F-4D97-AF65-F5344CB8AC3E}">
        <p14:creationId xmlns:p14="http://schemas.microsoft.com/office/powerpoint/2010/main" val="22094826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in summary, in healthy adults we observed dissociable reinstatement of fear and extinction in the PFC. Fear high in the dACC, extinction high in the vmPFC.</a:t>
            </a:r>
          </a:p>
          <a:p>
            <a:endParaRPr lang="en-US" dirty="0"/>
          </a:p>
          <a:p>
            <a:r>
              <a:rPr lang="en-US" dirty="0"/>
              <a:t>In contrast, for individuals with PTSD, we observed significant reinstatement of both fear and extinction memories in the dACC.</a:t>
            </a:r>
          </a:p>
          <a:p>
            <a:endParaRPr lang="en-US" dirty="0"/>
          </a:p>
          <a:p>
            <a:r>
              <a:rPr lang="en-US" dirty="0"/>
              <a:t>Finally, we saw that individuals with PTSD show increased amygdala-dACC connectivity for extinction memories, relative to acquisition.</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Really briefly, I’d like to talk about one other interesting result that might help explain </a:t>
            </a:r>
            <a:r>
              <a:rPr lang="en-US" dirty="0" err="1"/>
              <a:t>whats</a:t>
            </a:r>
            <a:r>
              <a:rPr lang="en-US" dirty="0"/>
              <a:t> going on with the PTSD group.</a:t>
            </a:r>
          </a:p>
          <a:p>
            <a:endParaRPr lang="en-US" dirty="0"/>
          </a:p>
        </p:txBody>
      </p:sp>
      <p:sp>
        <p:nvSpPr>
          <p:cNvPr id="4" name="Slide Number Placeholder 3"/>
          <p:cNvSpPr>
            <a:spLocks noGrp="1"/>
          </p:cNvSpPr>
          <p:nvPr>
            <p:ph type="sldNum" sz="quarter" idx="5"/>
          </p:nvPr>
        </p:nvSpPr>
        <p:spPr/>
        <p:txBody>
          <a:bodyPr/>
          <a:lstStyle/>
          <a:p>
            <a:fld id="{BFE7175E-79A7-4401-9A88-8D639A5BA19F}" type="slidenum">
              <a:rPr lang="en-US" smtClean="0"/>
              <a:t>19</a:t>
            </a:fld>
            <a:endParaRPr lang="en-US"/>
          </a:p>
        </p:txBody>
      </p:sp>
    </p:spTree>
    <p:extLst>
      <p:ext uri="{BB962C8B-B14F-4D97-AF65-F5344CB8AC3E}">
        <p14:creationId xmlns:p14="http://schemas.microsoft.com/office/powerpoint/2010/main" val="8831024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I’m going to start day with something rather grim – lets say one day you are attacked by a dog. This negative experience could lead you to form a fear of all dogs, and this is a real world example of fear conditioning</a:t>
            </a:r>
          </a:p>
          <a:p>
            <a:endParaRPr lang="en-US" dirty="0"/>
          </a:p>
          <a:p>
            <a:r>
              <a:rPr lang="en-US" dirty="0"/>
              <a:t>A while later, you encounter a friendly dog, and you think hey ok dogs aren’t so bad. This is an example of fear extinction, and fear extinction serves as a laboratory model of exposure therapy, which is the most widely used treatment for trauma disorders</a:t>
            </a:r>
          </a:p>
          <a:p>
            <a:endParaRPr lang="en-US" dirty="0"/>
          </a:p>
          <a:p>
            <a:r>
              <a:rPr lang="en-US" dirty="0"/>
              <a:t>But we know that exposure therapy, or extinction, isn’t perfect – fear often returns in novel contexts, or after a passage of time. Since fear can return after extinction learning, extinction is then new learning which does not erase the original fear association.</a:t>
            </a:r>
          </a:p>
          <a:p>
            <a:endParaRPr lang="en-US" dirty="0"/>
          </a:p>
          <a:p>
            <a:r>
              <a:rPr lang="en-US" dirty="0"/>
              <a:t>Since both memories exist simultaneously, an adaptive memory system would segregate how these opposing associations are stored in the brain.  What does this organization look like?</a:t>
            </a:r>
          </a:p>
          <a:p>
            <a:endParaRPr lang="en-US" dirty="0"/>
          </a:p>
          <a:p>
            <a:r>
              <a:rPr lang="en-US" sz="1200" kern="1200" dirty="0">
                <a:solidFill>
                  <a:schemeClr val="tx1"/>
                </a:solidFill>
                <a:effectLst/>
                <a:latin typeface="+mn-lt"/>
                <a:ea typeface="+mn-ea"/>
                <a:cs typeface="+mn-cs"/>
              </a:rPr>
              <a:t>Rodent models have explored this question to great success, by looking for encoding specificity of these memories.</a:t>
            </a:r>
            <a:endParaRPr lang="en-US" dirty="0"/>
          </a:p>
        </p:txBody>
      </p:sp>
      <p:sp>
        <p:nvSpPr>
          <p:cNvPr id="4" name="Slide Number Placeholder 3"/>
          <p:cNvSpPr>
            <a:spLocks noGrp="1"/>
          </p:cNvSpPr>
          <p:nvPr>
            <p:ph type="sldNum" sz="quarter" idx="5"/>
          </p:nvPr>
        </p:nvSpPr>
        <p:spPr/>
        <p:txBody>
          <a:bodyPr/>
          <a:lstStyle/>
          <a:p>
            <a:fld id="{BFE7175E-79A7-4401-9A88-8D639A5BA19F}" type="slidenum">
              <a:rPr lang="en-US" smtClean="0"/>
              <a:t>2</a:t>
            </a:fld>
            <a:endParaRPr lang="en-US"/>
          </a:p>
        </p:txBody>
      </p:sp>
    </p:spTree>
    <p:extLst>
      <p:ext uri="{BB962C8B-B14F-4D97-AF65-F5344CB8AC3E}">
        <p14:creationId xmlns:p14="http://schemas.microsoft.com/office/powerpoint/2010/main" val="548012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Encoding specificity is the </a:t>
            </a:r>
            <a:r>
              <a:rPr lang="en-US" sz="1200" kern="1200" dirty="0" err="1">
                <a:solidFill>
                  <a:schemeClr val="tx1"/>
                </a:solidFill>
                <a:effectLst/>
                <a:latin typeface="+mn-lt"/>
                <a:ea typeface="+mn-ea"/>
                <a:cs typeface="+mn-cs"/>
              </a:rPr>
              <a:t>the</a:t>
            </a:r>
            <a:r>
              <a:rPr lang="en-US" sz="1200" kern="1200" dirty="0">
                <a:solidFill>
                  <a:schemeClr val="tx1"/>
                </a:solidFill>
                <a:effectLst/>
                <a:latin typeface="+mn-lt"/>
                <a:ea typeface="+mn-ea"/>
                <a:cs typeface="+mn-cs"/>
              </a:rPr>
              <a:t> process in which the neural circuits which encode a memory reactivate during retrieval.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Rodent work has shown that fear and extinction engrams exist as stable and separable engrams that are reinstated to guide behavior. That is, there are distinct neural populations that are active during both encoding and retrieval of these associations.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From this work, we know that different regions of the rodent prefrontal cortex store engrams of opposite valence.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Specifically, fear engrams have been observed in the prelimbic cortex, and extinction engrams has been observed in the infralimbic cortex.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On the human side of things, there is converging evidence that the homologue structures, dorsal anterior cingulate cortex and the ventromedial prefrontal cortex, also code for memories of opposite value.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However most of this work in humans has only used univariate measures, and has not looked for evidence of neural reinstatement, or engram like-activity, across these two regions.</a:t>
            </a:r>
          </a:p>
        </p:txBody>
      </p:sp>
      <p:sp>
        <p:nvSpPr>
          <p:cNvPr id="4" name="Slide Number Placeholder 3"/>
          <p:cNvSpPr>
            <a:spLocks noGrp="1"/>
          </p:cNvSpPr>
          <p:nvPr>
            <p:ph type="sldNum" sz="quarter" idx="5"/>
          </p:nvPr>
        </p:nvSpPr>
        <p:spPr/>
        <p:txBody>
          <a:bodyPr/>
          <a:lstStyle/>
          <a:p>
            <a:fld id="{BFE7175E-79A7-4401-9A88-8D639A5BA19F}" type="slidenum">
              <a:rPr lang="en-US" smtClean="0"/>
              <a:t>3</a:t>
            </a:fld>
            <a:endParaRPr lang="en-US"/>
          </a:p>
        </p:txBody>
      </p:sp>
    </p:spTree>
    <p:extLst>
      <p:ext uri="{BB962C8B-B14F-4D97-AF65-F5344CB8AC3E}">
        <p14:creationId xmlns:p14="http://schemas.microsoft.com/office/powerpoint/2010/main" val="42018849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the main question we are asking here, is are associative emotional memories organized the same way in humans there are in rodents?</a:t>
            </a:r>
          </a:p>
          <a:p>
            <a:endParaRPr lang="en-US" dirty="0"/>
          </a:p>
          <a:p>
            <a:r>
              <a:rPr lang="en-US" dirty="0"/>
              <a:t>So the goal of this project is to identify separable neural reinstatement of fear and extinction across the human PFC</a:t>
            </a:r>
          </a:p>
          <a:p>
            <a:endParaRPr lang="en-US" dirty="0"/>
          </a:p>
          <a:p>
            <a:r>
              <a:rPr lang="en-US" dirty="0"/>
              <a:t>This leads us to our specific hypothesis – due to the functional separation in affective processing in the PFC, there will be a double dissociation of emotional memory reinstatement. FULL STOP.</a:t>
            </a:r>
          </a:p>
          <a:p>
            <a:endParaRPr lang="en-US" dirty="0"/>
          </a:p>
          <a:p>
            <a:r>
              <a:rPr lang="en-US" dirty="0"/>
              <a:t>Specifically, we predict that fear memories are preferentially reinstated in the dACC, and extinction memories are preferentially reinstated in the vmPFC.</a:t>
            </a:r>
          </a:p>
          <a:p>
            <a:endParaRPr lang="en-US" dirty="0"/>
          </a:p>
          <a:p>
            <a:endParaRPr lang="en-US" dirty="0"/>
          </a:p>
          <a:p>
            <a:endParaRPr lang="en-US" dirty="0"/>
          </a:p>
          <a:p>
            <a:endParaRPr lang="en-US" dirty="0"/>
          </a:p>
          <a:p>
            <a:r>
              <a:rPr lang="en-US" dirty="0"/>
              <a:t>With more words transition from healthy prediction to PTSD prediction</a:t>
            </a:r>
          </a:p>
        </p:txBody>
      </p:sp>
      <p:sp>
        <p:nvSpPr>
          <p:cNvPr id="4" name="Slide Number Placeholder 3"/>
          <p:cNvSpPr>
            <a:spLocks noGrp="1"/>
          </p:cNvSpPr>
          <p:nvPr>
            <p:ph type="sldNum" sz="quarter" idx="5"/>
          </p:nvPr>
        </p:nvSpPr>
        <p:spPr/>
        <p:txBody>
          <a:bodyPr/>
          <a:lstStyle/>
          <a:p>
            <a:fld id="{BFE7175E-79A7-4401-9A88-8D639A5BA19F}" type="slidenum">
              <a:rPr lang="en-US" smtClean="0"/>
              <a:t>4</a:t>
            </a:fld>
            <a:endParaRPr lang="en-US"/>
          </a:p>
        </p:txBody>
      </p:sp>
    </p:spTree>
    <p:extLst>
      <p:ext uri="{BB962C8B-B14F-4D97-AF65-F5344CB8AC3E}">
        <p14:creationId xmlns:p14="http://schemas.microsoft.com/office/powerpoint/2010/main" val="31812259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Additionally, we will considered whether individuals with PTSD display dysregulated reinstatement of emotional memories across these regions.</a:t>
            </a:r>
          </a:p>
          <a:p>
            <a:endParaRPr lang="en-US" dirty="0"/>
          </a:p>
          <a:p>
            <a:r>
              <a:rPr lang="en-US" dirty="0"/>
              <a:t>Individuals with PTSD have deficits in recalling extinction memories, and so reinstatement may also be dysregulated. </a:t>
            </a:r>
          </a:p>
        </p:txBody>
      </p:sp>
      <p:sp>
        <p:nvSpPr>
          <p:cNvPr id="4" name="Slide Number Placeholder 3"/>
          <p:cNvSpPr>
            <a:spLocks noGrp="1"/>
          </p:cNvSpPr>
          <p:nvPr>
            <p:ph type="sldNum" sz="quarter" idx="5"/>
          </p:nvPr>
        </p:nvSpPr>
        <p:spPr/>
        <p:txBody>
          <a:bodyPr/>
          <a:lstStyle/>
          <a:p>
            <a:fld id="{BFE7175E-79A7-4401-9A88-8D639A5BA19F}" type="slidenum">
              <a:rPr lang="en-US" smtClean="0"/>
              <a:t>5</a:t>
            </a:fld>
            <a:endParaRPr lang="en-US"/>
          </a:p>
        </p:txBody>
      </p:sp>
    </p:spTree>
    <p:extLst>
      <p:ext uri="{BB962C8B-B14F-4D97-AF65-F5344CB8AC3E}">
        <p14:creationId xmlns:p14="http://schemas.microsoft.com/office/powerpoint/2010/main" val="42469042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order to test our hypotheses, we employed an episodic-associative hybrid task.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this task, participants form an emotional association to an entire sematic category, either animals or tools. </a:t>
            </a:r>
          </a:p>
          <a:p>
            <a:r>
              <a:rPr lang="en-US" sz="1200" kern="1200" dirty="0">
                <a:solidFill>
                  <a:schemeClr val="tx1"/>
                </a:solidFill>
                <a:effectLst/>
                <a:latin typeface="+mn-lt"/>
                <a:ea typeface="+mn-ea"/>
                <a:cs typeface="+mn-cs"/>
              </a:rPr>
              <a:t>Each individual stimulus used is a unique category exemplar, that is not repeated. For example, even though they may see many different kinds of animals, there is only 1 dog shown during the entire experiment.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task starts with a baseline phase, in which participants are passively viewing the stimuli. Next, during fear acquisition, images from one category are paired with a mild electric shock to the wrist. Extinction then immediately following fear acquisition, during which no shocks are delivered.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following day, participants are placed back in the scanner and complete a surprise recognition memory test for the items they saw the previous day.</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end result of this task is that each episodic memory, or category exemplar, has 1 implicit emotional association (none, fear, or safety). That is, each stimulus is encoded in a distinct emotional context, based on the type of associative learning taking place.</a:t>
            </a:r>
          </a:p>
          <a:p>
            <a:r>
              <a:rPr lang="en-US" sz="1200" kern="1200" dirty="0">
                <a:solidFill>
                  <a:schemeClr val="tx1"/>
                </a:solidFill>
                <a:effectLst/>
                <a:latin typeface="+mn-lt"/>
                <a:ea typeface="+mn-ea"/>
                <a:cs typeface="+mn-cs"/>
              </a:rPr>
              <a:t>So in this case, even though the dolphin and duck are both animals, one is associated with fear acquisition, and one is associated with extinction.</a:t>
            </a:r>
          </a:p>
          <a:p>
            <a:endParaRPr lang="en-US" dirty="0"/>
          </a:p>
          <a:p>
            <a:r>
              <a:rPr lang="en-US" dirty="0"/>
              <a:t>We collected data for 24 healthy participants, and 24 individuals with PTSD symptoms</a:t>
            </a:r>
          </a:p>
        </p:txBody>
      </p:sp>
      <p:sp>
        <p:nvSpPr>
          <p:cNvPr id="4" name="Slide Number Placeholder 3"/>
          <p:cNvSpPr>
            <a:spLocks noGrp="1"/>
          </p:cNvSpPr>
          <p:nvPr>
            <p:ph type="sldNum" sz="quarter" idx="5"/>
          </p:nvPr>
        </p:nvSpPr>
        <p:spPr/>
        <p:txBody>
          <a:bodyPr/>
          <a:lstStyle/>
          <a:p>
            <a:fld id="{BFE7175E-79A7-4401-9A88-8D639A5BA19F}" type="slidenum">
              <a:rPr lang="en-US" smtClean="0"/>
              <a:t>6</a:t>
            </a:fld>
            <a:endParaRPr lang="en-US"/>
          </a:p>
        </p:txBody>
      </p:sp>
    </p:spTree>
    <p:extLst>
      <p:ext uri="{BB962C8B-B14F-4D97-AF65-F5344CB8AC3E}">
        <p14:creationId xmlns:p14="http://schemas.microsoft.com/office/powerpoint/2010/main" val="15977064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order to measure neural reinstatement in humans, we use encoding-retrieval similarity, which is the correlation of neural activity from memory encoding to memory retrieval. Let me walk you through this.</a:t>
            </a:r>
          </a:p>
          <a:p>
            <a:endParaRPr lang="en-US" dirty="0"/>
          </a:p>
          <a:p>
            <a:r>
              <a:rPr lang="en-US" dirty="0"/>
              <a:t>During memory encoding, each item elicits  a multivoxel pattern of activity. The next day, during the surprise memory test, each item again has its own unique pattern of activity. we can enter all of these patterns into a representational similarity matrix</a:t>
            </a:r>
          </a:p>
        </p:txBody>
      </p:sp>
      <p:sp>
        <p:nvSpPr>
          <p:cNvPr id="4" name="Slide Number Placeholder 3"/>
          <p:cNvSpPr>
            <a:spLocks noGrp="1"/>
          </p:cNvSpPr>
          <p:nvPr>
            <p:ph type="sldNum" sz="quarter" idx="5"/>
          </p:nvPr>
        </p:nvSpPr>
        <p:spPr/>
        <p:txBody>
          <a:bodyPr/>
          <a:lstStyle/>
          <a:p>
            <a:fld id="{4C4E7F59-3D4C-4F47-9A75-C58BA62BF590}" type="slidenum">
              <a:rPr lang="en-US" smtClean="0"/>
              <a:t>7</a:t>
            </a:fld>
            <a:endParaRPr lang="en-US"/>
          </a:p>
        </p:txBody>
      </p:sp>
    </p:spTree>
    <p:extLst>
      <p:ext uri="{BB962C8B-B14F-4D97-AF65-F5344CB8AC3E}">
        <p14:creationId xmlns:p14="http://schemas.microsoft.com/office/powerpoint/2010/main" val="38916982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each square represents the correlation of patterns of activity of different items, and from different time points.</a:t>
            </a:r>
          </a:p>
          <a:p>
            <a:endParaRPr lang="en-US" dirty="0"/>
          </a:p>
          <a:p>
            <a:r>
              <a:rPr lang="en-US" dirty="0"/>
              <a:t>What we are interested in is the correlation of same items to same items, for example dog to dog, from encoding to retrieval.</a:t>
            </a:r>
          </a:p>
        </p:txBody>
      </p:sp>
      <p:sp>
        <p:nvSpPr>
          <p:cNvPr id="4" name="Slide Number Placeholder 3"/>
          <p:cNvSpPr>
            <a:spLocks noGrp="1"/>
          </p:cNvSpPr>
          <p:nvPr>
            <p:ph type="sldNum" sz="quarter" idx="5"/>
          </p:nvPr>
        </p:nvSpPr>
        <p:spPr/>
        <p:txBody>
          <a:bodyPr/>
          <a:lstStyle/>
          <a:p>
            <a:fld id="{4C4E7F59-3D4C-4F47-9A75-C58BA62BF590}" type="slidenum">
              <a:rPr lang="en-US" smtClean="0"/>
              <a:t>8</a:t>
            </a:fld>
            <a:endParaRPr lang="en-US"/>
          </a:p>
        </p:txBody>
      </p:sp>
    </p:spTree>
    <p:extLst>
      <p:ext uri="{BB962C8B-B14F-4D97-AF65-F5344CB8AC3E}">
        <p14:creationId xmlns:p14="http://schemas.microsoft.com/office/powerpoint/2010/main" val="4212750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Heres</a:t>
            </a:r>
            <a:r>
              <a:rPr lang="en-US" dirty="0"/>
              <a:t> what the matrix looks like for real data, this is taken from our healthy subjects in the dACC.</a:t>
            </a:r>
          </a:p>
          <a:p>
            <a:endParaRPr lang="en-US" dirty="0"/>
          </a:p>
          <a:p>
            <a:r>
              <a:rPr lang="en-US" dirty="0"/>
              <a:t>As you can see, there is a lot of structure to this data, but again what we are interested in is this diagonal right here, comparing item to item from encoding to retrieval.</a:t>
            </a:r>
          </a:p>
          <a:p>
            <a:endParaRPr lang="en-US" dirty="0"/>
          </a:p>
          <a:p>
            <a:r>
              <a:rPr lang="en-US" dirty="0"/>
              <a:t>The last piece of this analysis is that we are interested in looking at emotional selectivity of this reinstatement, that is, where is reinstatement greater for CS+ items than CS-.</a:t>
            </a:r>
          </a:p>
          <a:p>
            <a:r>
              <a:rPr lang="en-US" dirty="0"/>
              <a:t>So we extract those values from each subjects similarity matrix, and take the difference of CS+ and CS- items that were encoded in the same phase, for our two ROIs. </a:t>
            </a:r>
          </a:p>
        </p:txBody>
      </p:sp>
      <p:sp>
        <p:nvSpPr>
          <p:cNvPr id="4" name="Slide Number Placeholder 3"/>
          <p:cNvSpPr>
            <a:spLocks noGrp="1"/>
          </p:cNvSpPr>
          <p:nvPr>
            <p:ph type="sldNum" sz="quarter" idx="5"/>
          </p:nvPr>
        </p:nvSpPr>
        <p:spPr/>
        <p:txBody>
          <a:bodyPr/>
          <a:lstStyle/>
          <a:p>
            <a:fld id="{4C4E7F59-3D4C-4F47-9A75-C58BA62BF590}" type="slidenum">
              <a:rPr lang="en-US" smtClean="0"/>
              <a:t>9</a:t>
            </a:fld>
            <a:endParaRPr lang="en-US"/>
          </a:p>
        </p:txBody>
      </p:sp>
    </p:spTree>
    <p:extLst>
      <p:ext uri="{BB962C8B-B14F-4D97-AF65-F5344CB8AC3E}">
        <p14:creationId xmlns:p14="http://schemas.microsoft.com/office/powerpoint/2010/main" val="14037829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F90DD1-4082-4808-892D-3E4AA1B9A7D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06BA010-5293-4F5E-90D4-1341B70E9A8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867AE6C-3B5D-4BF3-9C12-24691418D940}"/>
              </a:ext>
            </a:extLst>
          </p:cNvPr>
          <p:cNvSpPr>
            <a:spLocks noGrp="1"/>
          </p:cNvSpPr>
          <p:nvPr>
            <p:ph type="dt" sz="half" idx="10"/>
          </p:nvPr>
        </p:nvSpPr>
        <p:spPr/>
        <p:txBody>
          <a:bodyPr/>
          <a:lstStyle/>
          <a:p>
            <a:fld id="{39CE9A55-8466-4423-922A-F9F7162EB64B}" type="datetimeFigureOut">
              <a:rPr lang="en-US" smtClean="0"/>
              <a:t>11/5/20</a:t>
            </a:fld>
            <a:endParaRPr lang="en-US"/>
          </a:p>
        </p:txBody>
      </p:sp>
      <p:sp>
        <p:nvSpPr>
          <p:cNvPr id="5" name="Footer Placeholder 4">
            <a:extLst>
              <a:ext uri="{FF2B5EF4-FFF2-40B4-BE49-F238E27FC236}">
                <a16:creationId xmlns:a16="http://schemas.microsoft.com/office/drawing/2014/main" id="{1334CC1A-D270-4A34-ABAF-712517D6424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E4BA6F-8D45-47E9-943C-A2F3F0CBA729}"/>
              </a:ext>
            </a:extLst>
          </p:cNvPr>
          <p:cNvSpPr>
            <a:spLocks noGrp="1"/>
          </p:cNvSpPr>
          <p:nvPr>
            <p:ph type="sldNum" sz="quarter" idx="12"/>
          </p:nvPr>
        </p:nvSpPr>
        <p:spPr/>
        <p:txBody>
          <a:bodyPr/>
          <a:lstStyle/>
          <a:p>
            <a:fld id="{69282098-2317-4B16-A056-9B0A5B196BC4}" type="slidenum">
              <a:rPr lang="en-US" smtClean="0"/>
              <a:t>‹#›</a:t>
            </a:fld>
            <a:endParaRPr lang="en-US"/>
          </a:p>
        </p:txBody>
      </p:sp>
    </p:spTree>
    <p:extLst>
      <p:ext uri="{BB962C8B-B14F-4D97-AF65-F5344CB8AC3E}">
        <p14:creationId xmlns:p14="http://schemas.microsoft.com/office/powerpoint/2010/main" val="22088431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E0334-F970-44B1-9854-828EA53608A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5F8EABC-55E5-445D-977F-38FB26FF7C3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3C83B86-D242-4CE6-AD27-C49FCF84D1B0}"/>
              </a:ext>
            </a:extLst>
          </p:cNvPr>
          <p:cNvSpPr>
            <a:spLocks noGrp="1"/>
          </p:cNvSpPr>
          <p:nvPr>
            <p:ph type="dt" sz="half" idx="10"/>
          </p:nvPr>
        </p:nvSpPr>
        <p:spPr/>
        <p:txBody>
          <a:bodyPr/>
          <a:lstStyle/>
          <a:p>
            <a:fld id="{39CE9A55-8466-4423-922A-F9F7162EB64B}" type="datetimeFigureOut">
              <a:rPr lang="en-US" smtClean="0"/>
              <a:t>11/5/20</a:t>
            </a:fld>
            <a:endParaRPr lang="en-US"/>
          </a:p>
        </p:txBody>
      </p:sp>
      <p:sp>
        <p:nvSpPr>
          <p:cNvPr id="5" name="Footer Placeholder 4">
            <a:extLst>
              <a:ext uri="{FF2B5EF4-FFF2-40B4-BE49-F238E27FC236}">
                <a16:creationId xmlns:a16="http://schemas.microsoft.com/office/drawing/2014/main" id="{BF9A377E-7161-43E5-B8A8-6D1AE8B149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001C5EC-D92C-4E6B-B3D7-9556F718FB37}"/>
              </a:ext>
            </a:extLst>
          </p:cNvPr>
          <p:cNvSpPr>
            <a:spLocks noGrp="1"/>
          </p:cNvSpPr>
          <p:nvPr>
            <p:ph type="sldNum" sz="quarter" idx="12"/>
          </p:nvPr>
        </p:nvSpPr>
        <p:spPr/>
        <p:txBody>
          <a:bodyPr/>
          <a:lstStyle/>
          <a:p>
            <a:fld id="{69282098-2317-4B16-A056-9B0A5B196BC4}" type="slidenum">
              <a:rPr lang="en-US" smtClean="0"/>
              <a:t>‹#›</a:t>
            </a:fld>
            <a:endParaRPr lang="en-US"/>
          </a:p>
        </p:txBody>
      </p:sp>
    </p:spTree>
    <p:extLst>
      <p:ext uri="{BB962C8B-B14F-4D97-AF65-F5344CB8AC3E}">
        <p14:creationId xmlns:p14="http://schemas.microsoft.com/office/powerpoint/2010/main" val="25657887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81CF30D-E299-45BB-8221-0888FAF1D85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CC93213-FD0F-43C4-8135-2F6DE1D2DF1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CF469C3-1987-484D-8AE2-E3AF60322B5D}"/>
              </a:ext>
            </a:extLst>
          </p:cNvPr>
          <p:cNvSpPr>
            <a:spLocks noGrp="1"/>
          </p:cNvSpPr>
          <p:nvPr>
            <p:ph type="dt" sz="half" idx="10"/>
          </p:nvPr>
        </p:nvSpPr>
        <p:spPr/>
        <p:txBody>
          <a:bodyPr/>
          <a:lstStyle/>
          <a:p>
            <a:fld id="{39CE9A55-8466-4423-922A-F9F7162EB64B}" type="datetimeFigureOut">
              <a:rPr lang="en-US" smtClean="0"/>
              <a:t>11/5/20</a:t>
            </a:fld>
            <a:endParaRPr lang="en-US"/>
          </a:p>
        </p:txBody>
      </p:sp>
      <p:sp>
        <p:nvSpPr>
          <p:cNvPr id="5" name="Footer Placeholder 4">
            <a:extLst>
              <a:ext uri="{FF2B5EF4-FFF2-40B4-BE49-F238E27FC236}">
                <a16:creationId xmlns:a16="http://schemas.microsoft.com/office/drawing/2014/main" id="{B53BBD71-2B3A-43F5-AFC3-7E0EAC2600E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3A4516-6E7A-4524-A2BA-2073AC0DCF92}"/>
              </a:ext>
            </a:extLst>
          </p:cNvPr>
          <p:cNvSpPr>
            <a:spLocks noGrp="1"/>
          </p:cNvSpPr>
          <p:nvPr>
            <p:ph type="sldNum" sz="quarter" idx="12"/>
          </p:nvPr>
        </p:nvSpPr>
        <p:spPr/>
        <p:txBody>
          <a:bodyPr/>
          <a:lstStyle/>
          <a:p>
            <a:fld id="{69282098-2317-4B16-A056-9B0A5B196BC4}" type="slidenum">
              <a:rPr lang="en-US" smtClean="0"/>
              <a:t>‹#›</a:t>
            </a:fld>
            <a:endParaRPr lang="en-US"/>
          </a:p>
        </p:txBody>
      </p:sp>
    </p:spTree>
    <p:extLst>
      <p:ext uri="{BB962C8B-B14F-4D97-AF65-F5344CB8AC3E}">
        <p14:creationId xmlns:p14="http://schemas.microsoft.com/office/powerpoint/2010/main" val="36175959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965DD5-18C0-4FC8-8A96-571A246112F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D2592B2-EE04-49B0-89D4-3DD355AC7EC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CC68EB3-C2CA-4585-BE1E-C00B7FDFCFC1}"/>
              </a:ext>
            </a:extLst>
          </p:cNvPr>
          <p:cNvSpPr>
            <a:spLocks noGrp="1"/>
          </p:cNvSpPr>
          <p:nvPr>
            <p:ph type="dt" sz="half" idx="10"/>
          </p:nvPr>
        </p:nvSpPr>
        <p:spPr/>
        <p:txBody>
          <a:bodyPr/>
          <a:lstStyle/>
          <a:p>
            <a:fld id="{39CE9A55-8466-4423-922A-F9F7162EB64B}" type="datetimeFigureOut">
              <a:rPr lang="en-US" smtClean="0"/>
              <a:t>11/5/20</a:t>
            </a:fld>
            <a:endParaRPr lang="en-US"/>
          </a:p>
        </p:txBody>
      </p:sp>
      <p:sp>
        <p:nvSpPr>
          <p:cNvPr id="5" name="Footer Placeholder 4">
            <a:extLst>
              <a:ext uri="{FF2B5EF4-FFF2-40B4-BE49-F238E27FC236}">
                <a16:creationId xmlns:a16="http://schemas.microsoft.com/office/drawing/2014/main" id="{FA195728-FA18-49F3-8259-41A7EAD6A4B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9479AE5-59FB-44C3-9F56-D0C0F5A940B8}"/>
              </a:ext>
            </a:extLst>
          </p:cNvPr>
          <p:cNvSpPr>
            <a:spLocks noGrp="1"/>
          </p:cNvSpPr>
          <p:nvPr>
            <p:ph type="sldNum" sz="quarter" idx="12"/>
          </p:nvPr>
        </p:nvSpPr>
        <p:spPr/>
        <p:txBody>
          <a:bodyPr/>
          <a:lstStyle/>
          <a:p>
            <a:fld id="{69282098-2317-4B16-A056-9B0A5B196BC4}" type="slidenum">
              <a:rPr lang="en-US" smtClean="0"/>
              <a:t>‹#›</a:t>
            </a:fld>
            <a:endParaRPr lang="en-US"/>
          </a:p>
        </p:txBody>
      </p:sp>
    </p:spTree>
    <p:extLst>
      <p:ext uri="{BB962C8B-B14F-4D97-AF65-F5344CB8AC3E}">
        <p14:creationId xmlns:p14="http://schemas.microsoft.com/office/powerpoint/2010/main" val="25919402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DB78D-E4E7-4899-9069-78958A9B2A5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67070D2-2E88-4A1C-844F-B75F0EFBB93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56BC973-7084-4EDE-B5CF-D17878C3796C}"/>
              </a:ext>
            </a:extLst>
          </p:cNvPr>
          <p:cNvSpPr>
            <a:spLocks noGrp="1"/>
          </p:cNvSpPr>
          <p:nvPr>
            <p:ph type="dt" sz="half" idx="10"/>
          </p:nvPr>
        </p:nvSpPr>
        <p:spPr/>
        <p:txBody>
          <a:bodyPr/>
          <a:lstStyle/>
          <a:p>
            <a:fld id="{39CE9A55-8466-4423-922A-F9F7162EB64B}" type="datetimeFigureOut">
              <a:rPr lang="en-US" smtClean="0"/>
              <a:t>11/5/20</a:t>
            </a:fld>
            <a:endParaRPr lang="en-US"/>
          </a:p>
        </p:txBody>
      </p:sp>
      <p:sp>
        <p:nvSpPr>
          <p:cNvPr id="5" name="Footer Placeholder 4">
            <a:extLst>
              <a:ext uri="{FF2B5EF4-FFF2-40B4-BE49-F238E27FC236}">
                <a16:creationId xmlns:a16="http://schemas.microsoft.com/office/drawing/2014/main" id="{1FDF295A-178D-4212-A81E-00CE9D16F8B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9B6D56A-0014-47E5-B3C7-FF26E755FB34}"/>
              </a:ext>
            </a:extLst>
          </p:cNvPr>
          <p:cNvSpPr>
            <a:spLocks noGrp="1"/>
          </p:cNvSpPr>
          <p:nvPr>
            <p:ph type="sldNum" sz="quarter" idx="12"/>
          </p:nvPr>
        </p:nvSpPr>
        <p:spPr/>
        <p:txBody>
          <a:bodyPr/>
          <a:lstStyle/>
          <a:p>
            <a:fld id="{69282098-2317-4B16-A056-9B0A5B196BC4}" type="slidenum">
              <a:rPr lang="en-US" smtClean="0"/>
              <a:t>‹#›</a:t>
            </a:fld>
            <a:endParaRPr lang="en-US"/>
          </a:p>
        </p:txBody>
      </p:sp>
    </p:spTree>
    <p:extLst>
      <p:ext uri="{BB962C8B-B14F-4D97-AF65-F5344CB8AC3E}">
        <p14:creationId xmlns:p14="http://schemas.microsoft.com/office/powerpoint/2010/main" val="33082171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A8059F-3EAD-4C4C-9E92-978AAEB0788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A804B23-EEE7-4E85-983C-45E19127A97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52795FA-FB37-4879-901F-4EFFF27E850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D0ABA06-5541-4578-9945-DB9BE2D78467}"/>
              </a:ext>
            </a:extLst>
          </p:cNvPr>
          <p:cNvSpPr>
            <a:spLocks noGrp="1"/>
          </p:cNvSpPr>
          <p:nvPr>
            <p:ph type="dt" sz="half" idx="10"/>
          </p:nvPr>
        </p:nvSpPr>
        <p:spPr/>
        <p:txBody>
          <a:bodyPr/>
          <a:lstStyle/>
          <a:p>
            <a:fld id="{39CE9A55-8466-4423-922A-F9F7162EB64B}" type="datetimeFigureOut">
              <a:rPr lang="en-US" smtClean="0"/>
              <a:t>11/5/20</a:t>
            </a:fld>
            <a:endParaRPr lang="en-US"/>
          </a:p>
        </p:txBody>
      </p:sp>
      <p:sp>
        <p:nvSpPr>
          <p:cNvPr id="6" name="Footer Placeholder 5">
            <a:extLst>
              <a:ext uri="{FF2B5EF4-FFF2-40B4-BE49-F238E27FC236}">
                <a16:creationId xmlns:a16="http://schemas.microsoft.com/office/drawing/2014/main" id="{7FF02AF6-8445-4E52-A976-C90932FA668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F4BAB60-9A89-415B-8C4A-6332A3EE6444}"/>
              </a:ext>
            </a:extLst>
          </p:cNvPr>
          <p:cNvSpPr>
            <a:spLocks noGrp="1"/>
          </p:cNvSpPr>
          <p:nvPr>
            <p:ph type="sldNum" sz="quarter" idx="12"/>
          </p:nvPr>
        </p:nvSpPr>
        <p:spPr/>
        <p:txBody>
          <a:bodyPr/>
          <a:lstStyle/>
          <a:p>
            <a:fld id="{69282098-2317-4B16-A056-9B0A5B196BC4}" type="slidenum">
              <a:rPr lang="en-US" smtClean="0"/>
              <a:t>‹#›</a:t>
            </a:fld>
            <a:endParaRPr lang="en-US"/>
          </a:p>
        </p:txBody>
      </p:sp>
    </p:spTree>
    <p:extLst>
      <p:ext uri="{BB962C8B-B14F-4D97-AF65-F5344CB8AC3E}">
        <p14:creationId xmlns:p14="http://schemas.microsoft.com/office/powerpoint/2010/main" val="35985624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E291A9-3455-4827-A17C-3C0E58E6FDA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1A626EA-6E61-4B3B-866F-52B00F25048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157F6D1-1110-4B55-A014-9E596BD5003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CF87927-4278-4CBA-A467-C12E857651B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2E04F79-73F5-4050-975D-4AEB56EC1E3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8B6E674-080F-4359-9669-07FAB198AFA9}"/>
              </a:ext>
            </a:extLst>
          </p:cNvPr>
          <p:cNvSpPr>
            <a:spLocks noGrp="1"/>
          </p:cNvSpPr>
          <p:nvPr>
            <p:ph type="dt" sz="half" idx="10"/>
          </p:nvPr>
        </p:nvSpPr>
        <p:spPr/>
        <p:txBody>
          <a:bodyPr/>
          <a:lstStyle/>
          <a:p>
            <a:fld id="{39CE9A55-8466-4423-922A-F9F7162EB64B}" type="datetimeFigureOut">
              <a:rPr lang="en-US" smtClean="0"/>
              <a:t>11/5/20</a:t>
            </a:fld>
            <a:endParaRPr lang="en-US"/>
          </a:p>
        </p:txBody>
      </p:sp>
      <p:sp>
        <p:nvSpPr>
          <p:cNvPr id="8" name="Footer Placeholder 7">
            <a:extLst>
              <a:ext uri="{FF2B5EF4-FFF2-40B4-BE49-F238E27FC236}">
                <a16:creationId xmlns:a16="http://schemas.microsoft.com/office/drawing/2014/main" id="{9B926AF5-E4DB-49E4-A4F7-C99E75A3A49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E47D991-E363-461F-BF9F-51640048AA99}"/>
              </a:ext>
            </a:extLst>
          </p:cNvPr>
          <p:cNvSpPr>
            <a:spLocks noGrp="1"/>
          </p:cNvSpPr>
          <p:nvPr>
            <p:ph type="sldNum" sz="quarter" idx="12"/>
          </p:nvPr>
        </p:nvSpPr>
        <p:spPr/>
        <p:txBody>
          <a:bodyPr/>
          <a:lstStyle/>
          <a:p>
            <a:fld id="{69282098-2317-4B16-A056-9B0A5B196BC4}" type="slidenum">
              <a:rPr lang="en-US" smtClean="0"/>
              <a:t>‹#›</a:t>
            </a:fld>
            <a:endParaRPr lang="en-US"/>
          </a:p>
        </p:txBody>
      </p:sp>
    </p:spTree>
    <p:extLst>
      <p:ext uri="{BB962C8B-B14F-4D97-AF65-F5344CB8AC3E}">
        <p14:creationId xmlns:p14="http://schemas.microsoft.com/office/powerpoint/2010/main" val="39204893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8D9733-9B5E-43E6-8017-561FA4A8694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0E032ED-121F-4E5A-BA71-BCD9654E8BD6}"/>
              </a:ext>
            </a:extLst>
          </p:cNvPr>
          <p:cNvSpPr>
            <a:spLocks noGrp="1"/>
          </p:cNvSpPr>
          <p:nvPr>
            <p:ph type="dt" sz="half" idx="10"/>
          </p:nvPr>
        </p:nvSpPr>
        <p:spPr/>
        <p:txBody>
          <a:bodyPr/>
          <a:lstStyle/>
          <a:p>
            <a:fld id="{39CE9A55-8466-4423-922A-F9F7162EB64B}" type="datetimeFigureOut">
              <a:rPr lang="en-US" smtClean="0"/>
              <a:t>11/5/20</a:t>
            </a:fld>
            <a:endParaRPr lang="en-US"/>
          </a:p>
        </p:txBody>
      </p:sp>
      <p:sp>
        <p:nvSpPr>
          <p:cNvPr id="4" name="Footer Placeholder 3">
            <a:extLst>
              <a:ext uri="{FF2B5EF4-FFF2-40B4-BE49-F238E27FC236}">
                <a16:creationId xmlns:a16="http://schemas.microsoft.com/office/drawing/2014/main" id="{92C5A415-356B-49A6-9FB7-43E564F9563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F29F038-50B1-4416-8B54-4B3A5CA76EB2}"/>
              </a:ext>
            </a:extLst>
          </p:cNvPr>
          <p:cNvSpPr>
            <a:spLocks noGrp="1"/>
          </p:cNvSpPr>
          <p:nvPr>
            <p:ph type="sldNum" sz="quarter" idx="12"/>
          </p:nvPr>
        </p:nvSpPr>
        <p:spPr/>
        <p:txBody>
          <a:bodyPr/>
          <a:lstStyle/>
          <a:p>
            <a:fld id="{69282098-2317-4B16-A056-9B0A5B196BC4}" type="slidenum">
              <a:rPr lang="en-US" smtClean="0"/>
              <a:t>‹#›</a:t>
            </a:fld>
            <a:endParaRPr lang="en-US"/>
          </a:p>
        </p:txBody>
      </p:sp>
    </p:spTree>
    <p:extLst>
      <p:ext uri="{BB962C8B-B14F-4D97-AF65-F5344CB8AC3E}">
        <p14:creationId xmlns:p14="http://schemas.microsoft.com/office/powerpoint/2010/main" val="27933294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2324029-B13F-4370-A704-C9CF307C8C36}"/>
              </a:ext>
            </a:extLst>
          </p:cNvPr>
          <p:cNvSpPr>
            <a:spLocks noGrp="1"/>
          </p:cNvSpPr>
          <p:nvPr>
            <p:ph type="dt" sz="half" idx="10"/>
          </p:nvPr>
        </p:nvSpPr>
        <p:spPr/>
        <p:txBody>
          <a:bodyPr/>
          <a:lstStyle/>
          <a:p>
            <a:fld id="{39CE9A55-8466-4423-922A-F9F7162EB64B}" type="datetimeFigureOut">
              <a:rPr lang="en-US" smtClean="0"/>
              <a:t>11/5/20</a:t>
            </a:fld>
            <a:endParaRPr lang="en-US"/>
          </a:p>
        </p:txBody>
      </p:sp>
      <p:sp>
        <p:nvSpPr>
          <p:cNvPr id="3" name="Footer Placeholder 2">
            <a:extLst>
              <a:ext uri="{FF2B5EF4-FFF2-40B4-BE49-F238E27FC236}">
                <a16:creationId xmlns:a16="http://schemas.microsoft.com/office/drawing/2014/main" id="{8D363EFD-7C05-40E3-907B-E6AD258827D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EE1DBF9-E057-481A-924E-26C8D1655942}"/>
              </a:ext>
            </a:extLst>
          </p:cNvPr>
          <p:cNvSpPr>
            <a:spLocks noGrp="1"/>
          </p:cNvSpPr>
          <p:nvPr>
            <p:ph type="sldNum" sz="quarter" idx="12"/>
          </p:nvPr>
        </p:nvSpPr>
        <p:spPr/>
        <p:txBody>
          <a:bodyPr/>
          <a:lstStyle/>
          <a:p>
            <a:fld id="{69282098-2317-4B16-A056-9B0A5B196BC4}" type="slidenum">
              <a:rPr lang="en-US" smtClean="0"/>
              <a:t>‹#›</a:t>
            </a:fld>
            <a:endParaRPr lang="en-US"/>
          </a:p>
        </p:txBody>
      </p:sp>
    </p:spTree>
    <p:extLst>
      <p:ext uri="{BB962C8B-B14F-4D97-AF65-F5344CB8AC3E}">
        <p14:creationId xmlns:p14="http://schemas.microsoft.com/office/powerpoint/2010/main" val="6964514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948F43-BC8C-45E8-8B73-1092ADE36E7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3B10127-EDE1-4B32-BA20-49DC1448A8F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2893517-3269-4F5D-8561-811A84B80FE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017488C-9263-42CB-9B39-D05200C0244E}"/>
              </a:ext>
            </a:extLst>
          </p:cNvPr>
          <p:cNvSpPr>
            <a:spLocks noGrp="1"/>
          </p:cNvSpPr>
          <p:nvPr>
            <p:ph type="dt" sz="half" idx="10"/>
          </p:nvPr>
        </p:nvSpPr>
        <p:spPr/>
        <p:txBody>
          <a:bodyPr/>
          <a:lstStyle/>
          <a:p>
            <a:fld id="{39CE9A55-8466-4423-922A-F9F7162EB64B}" type="datetimeFigureOut">
              <a:rPr lang="en-US" smtClean="0"/>
              <a:t>11/5/20</a:t>
            </a:fld>
            <a:endParaRPr lang="en-US"/>
          </a:p>
        </p:txBody>
      </p:sp>
      <p:sp>
        <p:nvSpPr>
          <p:cNvPr id="6" name="Footer Placeholder 5">
            <a:extLst>
              <a:ext uri="{FF2B5EF4-FFF2-40B4-BE49-F238E27FC236}">
                <a16:creationId xmlns:a16="http://schemas.microsoft.com/office/drawing/2014/main" id="{4D8FCBCA-5E72-4544-B4B7-4CB76368096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C951024-2DF5-4599-916E-9B81A4DFA728}"/>
              </a:ext>
            </a:extLst>
          </p:cNvPr>
          <p:cNvSpPr>
            <a:spLocks noGrp="1"/>
          </p:cNvSpPr>
          <p:nvPr>
            <p:ph type="sldNum" sz="quarter" idx="12"/>
          </p:nvPr>
        </p:nvSpPr>
        <p:spPr/>
        <p:txBody>
          <a:bodyPr/>
          <a:lstStyle/>
          <a:p>
            <a:fld id="{69282098-2317-4B16-A056-9B0A5B196BC4}" type="slidenum">
              <a:rPr lang="en-US" smtClean="0"/>
              <a:t>‹#›</a:t>
            </a:fld>
            <a:endParaRPr lang="en-US"/>
          </a:p>
        </p:txBody>
      </p:sp>
    </p:spTree>
    <p:extLst>
      <p:ext uri="{BB962C8B-B14F-4D97-AF65-F5344CB8AC3E}">
        <p14:creationId xmlns:p14="http://schemas.microsoft.com/office/powerpoint/2010/main" val="7302994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681F60-7106-4518-9B84-392B29C5496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7125654-77E8-4350-9609-3145B9C97EA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3894FB1-524D-4DF5-A96B-08A9B663B12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7C06C30-7FBE-46D3-AD97-8A7C9E415CDE}"/>
              </a:ext>
            </a:extLst>
          </p:cNvPr>
          <p:cNvSpPr>
            <a:spLocks noGrp="1"/>
          </p:cNvSpPr>
          <p:nvPr>
            <p:ph type="dt" sz="half" idx="10"/>
          </p:nvPr>
        </p:nvSpPr>
        <p:spPr/>
        <p:txBody>
          <a:bodyPr/>
          <a:lstStyle/>
          <a:p>
            <a:fld id="{39CE9A55-8466-4423-922A-F9F7162EB64B}" type="datetimeFigureOut">
              <a:rPr lang="en-US" smtClean="0"/>
              <a:t>11/5/20</a:t>
            </a:fld>
            <a:endParaRPr lang="en-US"/>
          </a:p>
        </p:txBody>
      </p:sp>
      <p:sp>
        <p:nvSpPr>
          <p:cNvPr id="6" name="Footer Placeholder 5">
            <a:extLst>
              <a:ext uri="{FF2B5EF4-FFF2-40B4-BE49-F238E27FC236}">
                <a16:creationId xmlns:a16="http://schemas.microsoft.com/office/drawing/2014/main" id="{0CC0CC6E-78C7-4071-AF91-058BA8017FA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CFEFDE3-BBFC-43B6-BBE1-3D10BC50E2EA}"/>
              </a:ext>
            </a:extLst>
          </p:cNvPr>
          <p:cNvSpPr>
            <a:spLocks noGrp="1"/>
          </p:cNvSpPr>
          <p:nvPr>
            <p:ph type="sldNum" sz="quarter" idx="12"/>
          </p:nvPr>
        </p:nvSpPr>
        <p:spPr/>
        <p:txBody>
          <a:bodyPr/>
          <a:lstStyle/>
          <a:p>
            <a:fld id="{69282098-2317-4B16-A056-9B0A5B196BC4}" type="slidenum">
              <a:rPr lang="en-US" smtClean="0"/>
              <a:t>‹#›</a:t>
            </a:fld>
            <a:endParaRPr lang="en-US"/>
          </a:p>
        </p:txBody>
      </p:sp>
    </p:spTree>
    <p:extLst>
      <p:ext uri="{BB962C8B-B14F-4D97-AF65-F5344CB8AC3E}">
        <p14:creationId xmlns:p14="http://schemas.microsoft.com/office/powerpoint/2010/main" val="35512416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1E43972-8083-428B-AB4F-56FD24D734D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1AE8CDA-4ED8-403F-9E30-78B3BB17BBC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B64C0E2-15CB-48BC-8DD1-B256512F76E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9CE9A55-8466-4423-922A-F9F7162EB64B}" type="datetimeFigureOut">
              <a:rPr lang="en-US" smtClean="0"/>
              <a:t>11/5/20</a:t>
            </a:fld>
            <a:endParaRPr lang="en-US"/>
          </a:p>
        </p:txBody>
      </p:sp>
      <p:sp>
        <p:nvSpPr>
          <p:cNvPr id="5" name="Footer Placeholder 4">
            <a:extLst>
              <a:ext uri="{FF2B5EF4-FFF2-40B4-BE49-F238E27FC236}">
                <a16:creationId xmlns:a16="http://schemas.microsoft.com/office/drawing/2014/main" id="{35B00CD8-8EA4-446E-B2EB-B7D470D8497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2088925-09F4-4AA2-BE77-59082FD94FA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9282098-2317-4B16-A056-9B0A5B196BC4}" type="slidenum">
              <a:rPr lang="en-US" smtClean="0"/>
              <a:t>‹#›</a:t>
            </a:fld>
            <a:endParaRPr lang="en-US"/>
          </a:p>
        </p:txBody>
      </p:sp>
    </p:spTree>
    <p:extLst>
      <p:ext uri="{BB962C8B-B14F-4D97-AF65-F5344CB8AC3E}">
        <p14:creationId xmlns:p14="http://schemas.microsoft.com/office/powerpoint/2010/main" val="10945054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 Id="rId9" Type="http://schemas.openxmlformats.org/officeDocument/2006/relationships/image" Target="../media/image31.png"/></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40.jpe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9.jpeg"/><Relationship Id="rId5" Type="http://schemas.openxmlformats.org/officeDocument/2006/relationships/image" Target="../media/image38.png"/><Relationship Id="rId4" Type="http://schemas.openxmlformats.org/officeDocument/2006/relationships/image" Target="../media/image37.png"/></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4.jp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3.jpg"/><Relationship Id="rId3" Type="http://schemas.openxmlformats.org/officeDocument/2006/relationships/image" Target="../media/image8.jpg"/><Relationship Id="rId7" Type="http://schemas.openxmlformats.org/officeDocument/2006/relationships/image" Target="../media/image12.jp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1.jpg"/><Relationship Id="rId5" Type="http://schemas.openxmlformats.org/officeDocument/2006/relationships/image" Target="../media/image10.jpg"/><Relationship Id="rId4" Type="http://schemas.openxmlformats.org/officeDocument/2006/relationships/image" Target="../media/image9.jpg"/></Relationships>
</file>

<file path=ppt/slides/_rels/slide7.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6.jpg"/><Relationship Id="rId4" Type="http://schemas.openxmlformats.org/officeDocument/2006/relationships/image" Target="../media/image15.jpg"/></Relationships>
</file>

<file path=ppt/slides/_rels/slide8.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6.jpg"/><Relationship Id="rId4" Type="http://schemas.openxmlformats.org/officeDocument/2006/relationships/image" Target="../media/image15.jp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8F2C2E-31A2-CA40-91FE-AD30106A58E2}"/>
              </a:ext>
            </a:extLst>
          </p:cNvPr>
          <p:cNvSpPr>
            <a:spLocks noGrp="1"/>
          </p:cNvSpPr>
          <p:nvPr>
            <p:ph type="ctrTitle"/>
          </p:nvPr>
        </p:nvSpPr>
        <p:spPr>
          <a:xfrm>
            <a:off x="1202498" y="431594"/>
            <a:ext cx="9787003" cy="2387600"/>
          </a:xfrm>
        </p:spPr>
        <p:txBody>
          <a:bodyPr>
            <a:normAutofit/>
          </a:bodyPr>
          <a:lstStyle/>
          <a:p>
            <a:r>
              <a:rPr lang="en-US" sz="4800" dirty="0">
                <a:latin typeface="Arial Nova Light" panose="020B0304020202020204" pitchFamily="34" charset="0"/>
              </a:rPr>
              <a:t>Dissociable neural reinstatement of emotional memories in human PFC</a:t>
            </a:r>
          </a:p>
        </p:txBody>
      </p:sp>
      <p:sp>
        <p:nvSpPr>
          <p:cNvPr id="3" name="Subtitle 2">
            <a:extLst>
              <a:ext uri="{FF2B5EF4-FFF2-40B4-BE49-F238E27FC236}">
                <a16:creationId xmlns:a16="http://schemas.microsoft.com/office/drawing/2014/main" id="{DC804C81-938D-4542-B7C1-9F858E2EAF8F}"/>
              </a:ext>
            </a:extLst>
          </p:cNvPr>
          <p:cNvSpPr>
            <a:spLocks noGrp="1"/>
          </p:cNvSpPr>
          <p:nvPr>
            <p:ph type="subTitle" idx="1"/>
          </p:nvPr>
        </p:nvSpPr>
        <p:spPr>
          <a:xfrm>
            <a:off x="1524000" y="2994530"/>
            <a:ext cx="9144000" cy="2686929"/>
          </a:xfrm>
        </p:spPr>
        <p:txBody>
          <a:bodyPr>
            <a:normAutofit/>
          </a:bodyPr>
          <a:lstStyle/>
          <a:p>
            <a:endParaRPr lang="en-US" dirty="0">
              <a:latin typeface="Arial Nova Light" panose="020B0304020202020204" pitchFamily="34" charset="0"/>
            </a:endParaRPr>
          </a:p>
          <a:p>
            <a:r>
              <a:rPr lang="en-US" dirty="0">
                <a:latin typeface="Arial Nova Light" panose="020B0304020202020204" pitchFamily="34" charset="0"/>
              </a:rPr>
              <a:t>Augustin Hennings</a:t>
            </a:r>
          </a:p>
          <a:p>
            <a:r>
              <a:rPr lang="en-US" dirty="0">
                <a:solidFill>
                  <a:srgbClr val="ED8036"/>
                </a:solidFill>
                <a:latin typeface="Arial Nova Light" panose="020B0304020202020204" pitchFamily="34" charset="0"/>
              </a:rPr>
              <a:t>Dunsmoor</a:t>
            </a:r>
            <a:r>
              <a:rPr lang="en-US" dirty="0">
                <a:latin typeface="Arial Nova Light" panose="020B0304020202020204" pitchFamily="34" charset="0"/>
              </a:rPr>
              <a:t> &amp; </a:t>
            </a:r>
            <a:r>
              <a:rPr lang="en-US" dirty="0">
                <a:solidFill>
                  <a:srgbClr val="6D9A44"/>
                </a:solidFill>
                <a:latin typeface="Arial Nova Light" panose="020B0304020202020204" pitchFamily="34" charset="0"/>
              </a:rPr>
              <a:t>Lewis-Peacock</a:t>
            </a:r>
            <a:r>
              <a:rPr lang="en-US" dirty="0">
                <a:latin typeface="Arial Nova Light" panose="020B0304020202020204" pitchFamily="34" charset="0"/>
              </a:rPr>
              <a:t> Labs</a:t>
            </a:r>
          </a:p>
          <a:p>
            <a:endParaRPr lang="en-US" dirty="0">
              <a:latin typeface="Arial Nova Light" panose="020B0304020202020204" pitchFamily="34" charset="0"/>
            </a:endParaRPr>
          </a:p>
          <a:p>
            <a:r>
              <a:rPr lang="en-US" dirty="0">
                <a:latin typeface="Arial Nova Light" panose="020B0304020202020204" pitchFamily="34" charset="0"/>
              </a:rPr>
              <a:t>DAAMM 2020</a:t>
            </a:r>
          </a:p>
        </p:txBody>
      </p:sp>
      <p:pic>
        <p:nvPicPr>
          <p:cNvPr id="4" name="Picture 3">
            <a:extLst>
              <a:ext uri="{FF2B5EF4-FFF2-40B4-BE49-F238E27FC236}">
                <a16:creationId xmlns:a16="http://schemas.microsoft.com/office/drawing/2014/main" id="{FE37D3A4-AE02-A144-99CB-2B79140BCC78}"/>
              </a:ext>
            </a:extLst>
          </p:cNvPr>
          <p:cNvPicPr>
            <a:picLocks noChangeAspect="1"/>
          </p:cNvPicPr>
          <p:nvPr/>
        </p:nvPicPr>
        <p:blipFill>
          <a:blip r:embed="rId3"/>
          <a:stretch>
            <a:fillRect/>
          </a:stretch>
        </p:blipFill>
        <p:spPr>
          <a:xfrm>
            <a:off x="219005" y="5681459"/>
            <a:ext cx="3251459" cy="1005560"/>
          </a:xfrm>
          <a:prstGeom prst="rect">
            <a:avLst/>
          </a:prstGeom>
        </p:spPr>
      </p:pic>
      <p:pic>
        <p:nvPicPr>
          <p:cNvPr id="7" name="Picture 6" descr="A picture containing food&#10;&#10;Description automatically generated">
            <a:extLst>
              <a:ext uri="{FF2B5EF4-FFF2-40B4-BE49-F238E27FC236}">
                <a16:creationId xmlns:a16="http://schemas.microsoft.com/office/drawing/2014/main" id="{A65EB0EE-56E2-4D78-97F0-281EF4DE2329}"/>
              </a:ext>
            </a:extLst>
          </p:cNvPr>
          <p:cNvPicPr>
            <a:picLocks noChangeAspect="1"/>
          </p:cNvPicPr>
          <p:nvPr/>
        </p:nvPicPr>
        <p:blipFill>
          <a:blip r:embed="rId4"/>
          <a:stretch>
            <a:fillRect/>
          </a:stretch>
        </p:blipFill>
        <p:spPr>
          <a:xfrm>
            <a:off x="10102660" y="5322387"/>
            <a:ext cx="1943568" cy="1604434"/>
          </a:xfrm>
          <a:prstGeom prst="rect">
            <a:avLst/>
          </a:prstGeom>
        </p:spPr>
      </p:pic>
    </p:spTree>
    <p:extLst>
      <p:ext uri="{BB962C8B-B14F-4D97-AF65-F5344CB8AC3E}">
        <p14:creationId xmlns:p14="http://schemas.microsoft.com/office/powerpoint/2010/main" val="38304818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475FE2C6-0860-4906-BA23-289E167A42FD}"/>
              </a:ext>
            </a:extLst>
          </p:cNvPr>
          <p:cNvSpPr txBox="1"/>
          <p:nvPr/>
        </p:nvSpPr>
        <p:spPr>
          <a:xfrm>
            <a:off x="165139" y="185960"/>
            <a:ext cx="7003104" cy="400110"/>
          </a:xfrm>
          <a:prstGeom prst="rect">
            <a:avLst/>
          </a:prstGeom>
          <a:noFill/>
        </p:spPr>
        <p:txBody>
          <a:bodyPr wrap="square" rtlCol="0">
            <a:spAutoFit/>
          </a:bodyPr>
          <a:lstStyle/>
          <a:p>
            <a:r>
              <a:rPr lang="en-US" sz="2000" dirty="0">
                <a:latin typeface="Arial Nova Light" panose="020B0304020202020204" pitchFamily="34" charset="0"/>
                <a:cs typeface="Arial" panose="020B0604020202020204" pitchFamily="34" charset="0"/>
              </a:rPr>
              <a:t>Emotional selectivity = CS+</a:t>
            </a:r>
            <a:r>
              <a:rPr lang="en-US" sz="2000" baseline="-25000" dirty="0">
                <a:latin typeface="Arial Nova Light" panose="020B0304020202020204" pitchFamily="34" charset="0"/>
                <a:cs typeface="Arial" panose="020B0604020202020204" pitchFamily="34" charset="0"/>
              </a:rPr>
              <a:t>ERS</a:t>
            </a:r>
            <a:r>
              <a:rPr lang="en-US" sz="2000" dirty="0">
                <a:latin typeface="Arial Nova Light" panose="020B0304020202020204" pitchFamily="34" charset="0"/>
                <a:cs typeface="Arial" panose="020B0604020202020204" pitchFamily="34" charset="0"/>
              </a:rPr>
              <a:t> – CS-</a:t>
            </a:r>
            <a:r>
              <a:rPr lang="en-US" sz="2000" baseline="-25000" dirty="0">
                <a:latin typeface="Arial Nova Light" panose="020B0304020202020204" pitchFamily="34" charset="0"/>
                <a:cs typeface="Arial" panose="020B0604020202020204" pitchFamily="34" charset="0"/>
              </a:rPr>
              <a:t>ERS</a:t>
            </a:r>
          </a:p>
        </p:txBody>
      </p:sp>
      <p:pic>
        <p:nvPicPr>
          <p:cNvPr id="14" name="Picture 13">
            <a:extLst>
              <a:ext uri="{FF2B5EF4-FFF2-40B4-BE49-F238E27FC236}">
                <a16:creationId xmlns:a16="http://schemas.microsoft.com/office/drawing/2014/main" id="{46FEC0B2-828C-4BD1-BA1A-5C1718245D3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374446" y="1110530"/>
            <a:ext cx="6822621" cy="5458096"/>
          </a:xfrm>
          <a:prstGeom prst="rect">
            <a:avLst/>
          </a:prstGeom>
        </p:spPr>
      </p:pic>
      <p:sp>
        <p:nvSpPr>
          <p:cNvPr id="17" name="TextBox 16">
            <a:extLst>
              <a:ext uri="{FF2B5EF4-FFF2-40B4-BE49-F238E27FC236}">
                <a16:creationId xmlns:a16="http://schemas.microsoft.com/office/drawing/2014/main" id="{A4CA93C2-3257-474F-AF8E-D31D443509C0}"/>
              </a:ext>
            </a:extLst>
          </p:cNvPr>
          <p:cNvSpPr txBox="1"/>
          <p:nvPr/>
        </p:nvSpPr>
        <p:spPr>
          <a:xfrm>
            <a:off x="4290824" y="1590217"/>
            <a:ext cx="602304" cy="523220"/>
          </a:xfrm>
          <a:prstGeom prst="rect">
            <a:avLst/>
          </a:prstGeom>
          <a:noFill/>
        </p:spPr>
        <p:txBody>
          <a:bodyPr wrap="square" rtlCol="0">
            <a:spAutoFit/>
          </a:bodyPr>
          <a:lstStyle/>
          <a:p>
            <a:pPr algn="ctr"/>
            <a:r>
              <a:rPr lang="en-US" sz="2800" dirty="0">
                <a:solidFill>
                  <a:srgbClr val="7A117A"/>
                </a:solidFill>
                <a:latin typeface="Arial Nova Light" panose="020B0304020202020204" pitchFamily="34" charset="0"/>
                <a:cs typeface="Arial" panose="020B0604020202020204" pitchFamily="34" charset="0"/>
              </a:rPr>
              <a:t>***</a:t>
            </a:r>
            <a:endParaRPr lang="en-US" sz="2800" baseline="-25000" dirty="0">
              <a:solidFill>
                <a:srgbClr val="7A117A"/>
              </a:solidFill>
              <a:latin typeface="Arial Nova Light" panose="020B0304020202020204" pitchFamily="34" charset="0"/>
              <a:cs typeface="Arial" panose="020B0604020202020204" pitchFamily="34" charset="0"/>
            </a:endParaRPr>
          </a:p>
        </p:txBody>
      </p:sp>
      <p:sp>
        <p:nvSpPr>
          <p:cNvPr id="19" name="TextBox 18">
            <a:extLst>
              <a:ext uri="{FF2B5EF4-FFF2-40B4-BE49-F238E27FC236}">
                <a16:creationId xmlns:a16="http://schemas.microsoft.com/office/drawing/2014/main" id="{92578333-CE93-4E60-B1B3-2340D87BE770}"/>
              </a:ext>
            </a:extLst>
          </p:cNvPr>
          <p:cNvSpPr txBox="1"/>
          <p:nvPr/>
        </p:nvSpPr>
        <p:spPr>
          <a:xfrm>
            <a:off x="7298874" y="1590217"/>
            <a:ext cx="602304" cy="523220"/>
          </a:xfrm>
          <a:prstGeom prst="rect">
            <a:avLst/>
          </a:prstGeom>
          <a:noFill/>
        </p:spPr>
        <p:txBody>
          <a:bodyPr wrap="square" rtlCol="0">
            <a:spAutoFit/>
          </a:bodyPr>
          <a:lstStyle/>
          <a:p>
            <a:pPr algn="ctr"/>
            <a:r>
              <a:rPr lang="en-US" sz="2800" dirty="0">
                <a:solidFill>
                  <a:srgbClr val="7A117A"/>
                </a:solidFill>
                <a:latin typeface="Arial Nova Light" panose="020B0304020202020204" pitchFamily="34" charset="0"/>
                <a:cs typeface="Arial" panose="020B0604020202020204" pitchFamily="34" charset="0"/>
              </a:rPr>
              <a:t>*</a:t>
            </a:r>
            <a:endParaRPr lang="en-US" sz="2800" baseline="-25000" dirty="0">
              <a:solidFill>
                <a:srgbClr val="7A117A"/>
              </a:solidFill>
              <a:latin typeface="Arial Nova Light" panose="020B0304020202020204" pitchFamily="34" charset="0"/>
              <a:cs typeface="Arial" panose="020B0604020202020204" pitchFamily="34" charset="0"/>
            </a:endParaRPr>
          </a:p>
        </p:txBody>
      </p:sp>
      <p:sp>
        <p:nvSpPr>
          <p:cNvPr id="21" name="TextBox 20">
            <a:extLst>
              <a:ext uri="{FF2B5EF4-FFF2-40B4-BE49-F238E27FC236}">
                <a16:creationId xmlns:a16="http://schemas.microsoft.com/office/drawing/2014/main" id="{E765AD89-5819-4C6F-9753-C438CF2DD834}"/>
              </a:ext>
            </a:extLst>
          </p:cNvPr>
          <p:cNvSpPr txBox="1"/>
          <p:nvPr/>
        </p:nvSpPr>
        <p:spPr>
          <a:xfrm>
            <a:off x="7771287" y="1481360"/>
            <a:ext cx="1382483" cy="502702"/>
          </a:xfrm>
          <a:prstGeom prst="rect">
            <a:avLst/>
          </a:prstGeom>
          <a:noFill/>
        </p:spPr>
        <p:txBody>
          <a:bodyPr wrap="square" rtlCol="0">
            <a:spAutoFit/>
          </a:bodyPr>
          <a:lstStyle/>
          <a:p>
            <a:pPr algn="ctr"/>
            <a:r>
              <a:rPr lang="en-US" sz="4000" baseline="-25000" dirty="0">
                <a:solidFill>
                  <a:srgbClr val="3A7F58"/>
                </a:solidFill>
                <a:latin typeface="Arial Nova Light" panose="020B0304020202020204" pitchFamily="34" charset="0"/>
                <a:cs typeface="Arial" panose="020B0604020202020204" pitchFamily="34" charset="0"/>
              </a:rPr>
              <a:t>***</a:t>
            </a:r>
          </a:p>
        </p:txBody>
      </p:sp>
      <p:sp>
        <p:nvSpPr>
          <p:cNvPr id="25" name="TextBox 24">
            <a:extLst>
              <a:ext uri="{FF2B5EF4-FFF2-40B4-BE49-F238E27FC236}">
                <a16:creationId xmlns:a16="http://schemas.microsoft.com/office/drawing/2014/main" id="{8EDD0D78-B847-48E0-A9AC-ECD664B4E974}"/>
              </a:ext>
            </a:extLst>
          </p:cNvPr>
          <p:cNvSpPr txBox="1"/>
          <p:nvPr/>
        </p:nvSpPr>
        <p:spPr>
          <a:xfrm>
            <a:off x="5877362" y="2165551"/>
            <a:ext cx="545209" cy="523220"/>
          </a:xfrm>
          <a:prstGeom prst="rect">
            <a:avLst/>
          </a:prstGeom>
          <a:noFill/>
        </p:spPr>
        <p:txBody>
          <a:bodyPr wrap="square" rtlCol="0">
            <a:spAutoFit/>
          </a:bodyPr>
          <a:lstStyle/>
          <a:p>
            <a:pPr algn="ctr"/>
            <a:r>
              <a:rPr lang="en-US" sz="2800" dirty="0">
                <a:solidFill>
                  <a:srgbClr val="7A117A"/>
                </a:solidFill>
                <a:latin typeface="Arial Nova Light" panose="020B0304020202020204" pitchFamily="34" charset="0"/>
                <a:cs typeface="Arial" panose="020B0604020202020204" pitchFamily="34" charset="0"/>
              </a:rPr>
              <a:t>**</a:t>
            </a:r>
            <a:endParaRPr lang="en-US" sz="2800" baseline="-25000" dirty="0">
              <a:solidFill>
                <a:srgbClr val="7A117A"/>
              </a:solidFill>
              <a:latin typeface="Arial Nova Light" panose="020B0304020202020204" pitchFamily="34" charset="0"/>
              <a:cs typeface="Arial" panose="020B0604020202020204" pitchFamily="34" charset="0"/>
            </a:endParaRPr>
          </a:p>
        </p:txBody>
      </p:sp>
      <p:cxnSp>
        <p:nvCxnSpPr>
          <p:cNvPr id="23" name="Straight Connector 22">
            <a:extLst>
              <a:ext uri="{FF2B5EF4-FFF2-40B4-BE49-F238E27FC236}">
                <a16:creationId xmlns:a16="http://schemas.microsoft.com/office/drawing/2014/main" id="{4467EB56-7FCE-4B40-86F0-A4CDF7F8D2EF}"/>
              </a:ext>
            </a:extLst>
          </p:cNvPr>
          <p:cNvCxnSpPr>
            <a:cxnSpLocks/>
          </p:cNvCxnSpPr>
          <p:nvPr/>
        </p:nvCxnSpPr>
        <p:spPr>
          <a:xfrm>
            <a:off x="4591975" y="1918606"/>
            <a:ext cx="3008051" cy="1238251"/>
          </a:xfrm>
          <a:prstGeom prst="line">
            <a:avLst/>
          </a:prstGeom>
          <a:ln w="19050">
            <a:solidFill>
              <a:srgbClr val="7A117A"/>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ECB17818-4F35-429F-A052-FE32FEAFE15E}"/>
              </a:ext>
            </a:extLst>
          </p:cNvPr>
          <p:cNvCxnSpPr>
            <a:cxnSpLocks/>
          </p:cNvCxnSpPr>
          <p:nvPr/>
        </p:nvCxnSpPr>
        <p:spPr>
          <a:xfrm flipV="1">
            <a:off x="5448300" y="2890156"/>
            <a:ext cx="3014228" cy="707573"/>
          </a:xfrm>
          <a:prstGeom prst="line">
            <a:avLst/>
          </a:prstGeom>
          <a:ln w="19050">
            <a:solidFill>
              <a:srgbClr val="3A7F58"/>
            </a:solidFill>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912AC625-902C-45A1-80A4-BE4FC69E3584}"/>
              </a:ext>
            </a:extLst>
          </p:cNvPr>
          <p:cNvSpPr txBox="1"/>
          <p:nvPr/>
        </p:nvSpPr>
        <p:spPr>
          <a:xfrm>
            <a:off x="6512725" y="2855540"/>
            <a:ext cx="579318" cy="502702"/>
          </a:xfrm>
          <a:prstGeom prst="rect">
            <a:avLst/>
          </a:prstGeom>
          <a:noFill/>
        </p:spPr>
        <p:txBody>
          <a:bodyPr wrap="square" rtlCol="0">
            <a:spAutoFit/>
          </a:bodyPr>
          <a:lstStyle/>
          <a:p>
            <a:pPr algn="ctr"/>
            <a:r>
              <a:rPr lang="en-US" sz="4000" baseline="-25000" dirty="0">
                <a:solidFill>
                  <a:srgbClr val="3A7F58"/>
                </a:solidFill>
                <a:latin typeface="Arial Nova Light" panose="020B03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2EC5B2C1-D265-40E7-8673-EC16CB8348AD}"/>
              </a:ext>
            </a:extLst>
          </p:cNvPr>
          <p:cNvSpPr/>
          <p:nvPr/>
        </p:nvSpPr>
        <p:spPr>
          <a:xfrm>
            <a:off x="4166234" y="1638301"/>
            <a:ext cx="824209" cy="37283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01A5142B-0309-40F2-A5DE-DA35364CA699}"/>
              </a:ext>
            </a:extLst>
          </p:cNvPr>
          <p:cNvSpPr/>
          <p:nvPr/>
        </p:nvSpPr>
        <p:spPr>
          <a:xfrm>
            <a:off x="5004079" y="1638301"/>
            <a:ext cx="873283" cy="37283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C0A77830-12A0-4916-A069-649A0A04EAC3}"/>
              </a:ext>
            </a:extLst>
          </p:cNvPr>
          <p:cNvSpPr/>
          <p:nvPr/>
        </p:nvSpPr>
        <p:spPr>
          <a:xfrm>
            <a:off x="6411954" y="1710940"/>
            <a:ext cx="715659" cy="37283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3F75D45E-068D-4BA5-9043-6317F2D42D0D}"/>
              </a:ext>
            </a:extLst>
          </p:cNvPr>
          <p:cNvSpPr/>
          <p:nvPr/>
        </p:nvSpPr>
        <p:spPr>
          <a:xfrm>
            <a:off x="7127613" y="1683727"/>
            <a:ext cx="873282" cy="37283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A2FB3315-A15A-4091-A155-0C89B4F6F64A}"/>
              </a:ext>
            </a:extLst>
          </p:cNvPr>
          <p:cNvSpPr/>
          <p:nvPr/>
        </p:nvSpPr>
        <p:spPr>
          <a:xfrm>
            <a:off x="8025767" y="1638301"/>
            <a:ext cx="873282" cy="37283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87C1FD59-C98E-431F-A8A5-62051C28CA17}"/>
              </a:ext>
            </a:extLst>
          </p:cNvPr>
          <p:cNvSpPr txBox="1"/>
          <p:nvPr/>
        </p:nvSpPr>
        <p:spPr>
          <a:xfrm>
            <a:off x="5240324" y="769724"/>
            <a:ext cx="1819283" cy="400110"/>
          </a:xfrm>
          <a:prstGeom prst="rect">
            <a:avLst/>
          </a:prstGeom>
          <a:noFill/>
        </p:spPr>
        <p:txBody>
          <a:bodyPr wrap="square" rtlCol="0">
            <a:spAutoFit/>
          </a:bodyPr>
          <a:lstStyle/>
          <a:p>
            <a:pPr algn="ctr"/>
            <a:r>
              <a:rPr lang="en-US" sz="2000" dirty="0">
                <a:latin typeface="Arial Nova Light" panose="020B0304020202020204" pitchFamily="34" charset="0"/>
                <a:cs typeface="Arial" panose="020B0604020202020204" pitchFamily="34" charset="0"/>
              </a:rPr>
              <a:t>Healthy</a:t>
            </a:r>
            <a:endParaRPr lang="en-US" sz="2000" baseline="-25000" dirty="0">
              <a:latin typeface="Arial Nova Light" panose="020B0304020202020204" pitchFamily="34" charset="0"/>
              <a:cs typeface="Arial" panose="020B0604020202020204" pitchFamily="34" charset="0"/>
            </a:endParaRPr>
          </a:p>
        </p:txBody>
      </p:sp>
      <p:sp>
        <p:nvSpPr>
          <p:cNvPr id="18" name="TextBox 17">
            <a:extLst>
              <a:ext uri="{FF2B5EF4-FFF2-40B4-BE49-F238E27FC236}">
                <a16:creationId xmlns:a16="http://schemas.microsoft.com/office/drawing/2014/main" id="{6934AED0-6C7A-0743-829C-DB678F9E42D7}"/>
              </a:ext>
            </a:extLst>
          </p:cNvPr>
          <p:cNvSpPr txBox="1"/>
          <p:nvPr/>
        </p:nvSpPr>
        <p:spPr>
          <a:xfrm>
            <a:off x="0" y="5725900"/>
            <a:ext cx="4256314" cy="1200329"/>
          </a:xfrm>
          <a:prstGeom prst="rect">
            <a:avLst/>
          </a:prstGeom>
          <a:noFill/>
        </p:spPr>
        <p:txBody>
          <a:bodyPr wrap="square" rtlCol="0">
            <a:spAutoFit/>
          </a:bodyPr>
          <a:lstStyle/>
          <a:p>
            <a:r>
              <a:rPr lang="en-US" dirty="0">
                <a:latin typeface="Arial Nova Light" panose="020B0304020202020204" pitchFamily="34" charset="0"/>
                <a:cs typeface="Arial" panose="020B0604020202020204" pitchFamily="34" charset="0"/>
              </a:rPr>
              <a:t>p &lt; .05   *</a:t>
            </a:r>
            <a:br>
              <a:rPr lang="en-US" dirty="0">
                <a:latin typeface="Arial Nova Light" panose="020B0304020202020204" pitchFamily="34" charset="0"/>
                <a:cs typeface="Arial" panose="020B0604020202020204" pitchFamily="34" charset="0"/>
              </a:rPr>
            </a:br>
            <a:r>
              <a:rPr lang="en-US" dirty="0">
                <a:latin typeface="Arial Nova Light" panose="020B0304020202020204" pitchFamily="34" charset="0"/>
                <a:cs typeface="Arial" panose="020B0604020202020204" pitchFamily="34" charset="0"/>
              </a:rPr>
              <a:t>p &lt; .01   **</a:t>
            </a:r>
            <a:br>
              <a:rPr lang="en-US" dirty="0">
                <a:latin typeface="Arial Nova Light" panose="020B0304020202020204" pitchFamily="34" charset="0"/>
                <a:cs typeface="Arial" panose="020B0604020202020204" pitchFamily="34" charset="0"/>
              </a:rPr>
            </a:br>
            <a:r>
              <a:rPr lang="en-US" dirty="0">
                <a:latin typeface="Arial Nova Light" panose="020B0304020202020204" pitchFamily="34" charset="0"/>
                <a:cs typeface="Arial" panose="020B0604020202020204" pitchFamily="34" charset="0"/>
              </a:rPr>
              <a:t>p &lt; .001 *** </a:t>
            </a:r>
          </a:p>
          <a:p>
            <a:r>
              <a:rPr lang="en-US" dirty="0">
                <a:latin typeface="Arial Nova Light" panose="020B0304020202020204" pitchFamily="34" charset="0"/>
                <a:cs typeface="Arial" panose="020B0604020202020204" pitchFamily="34" charset="0"/>
              </a:rPr>
              <a:t>FDR corrected within group</a:t>
            </a:r>
          </a:p>
        </p:txBody>
      </p:sp>
    </p:spTree>
    <p:extLst>
      <p:ext uri="{BB962C8B-B14F-4D97-AF65-F5344CB8AC3E}">
        <p14:creationId xmlns:p14="http://schemas.microsoft.com/office/powerpoint/2010/main" val="680039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15"/>
                                        </p:tgtEl>
                                      </p:cBhvr>
                                    </p:animEffect>
                                    <p:set>
                                      <p:cBhvr>
                                        <p:cTn id="7" dur="1" fill="hold">
                                          <p:stCondLst>
                                            <p:cond delay="499"/>
                                          </p:stCondLst>
                                        </p:cTn>
                                        <p:tgtEl>
                                          <p:spTgt spid="15"/>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41"/>
                                        </p:tgtEl>
                                      </p:cBhvr>
                                    </p:animEffect>
                                    <p:set>
                                      <p:cBhvr>
                                        <p:cTn id="12" dur="1" fill="hold">
                                          <p:stCondLst>
                                            <p:cond delay="499"/>
                                          </p:stCondLst>
                                        </p:cTn>
                                        <p:tgtEl>
                                          <p:spTgt spid="41"/>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0" nodeType="clickEffect">
                                  <p:stCondLst>
                                    <p:cond delay="0"/>
                                  </p:stCondLst>
                                  <p:childTnLst>
                                    <p:animEffect transition="out" filter="fade">
                                      <p:cBhvr>
                                        <p:cTn id="16" dur="500"/>
                                        <p:tgtEl>
                                          <p:spTgt spid="42"/>
                                        </p:tgtEl>
                                      </p:cBhvr>
                                    </p:animEffect>
                                    <p:set>
                                      <p:cBhvr>
                                        <p:cTn id="17" dur="1" fill="hold">
                                          <p:stCondLst>
                                            <p:cond delay="499"/>
                                          </p:stCondLst>
                                        </p:cTn>
                                        <p:tgtEl>
                                          <p:spTgt spid="42"/>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0" nodeType="clickEffect">
                                  <p:stCondLst>
                                    <p:cond delay="0"/>
                                  </p:stCondLst>
                                  <p:childTnLst>
                                    <p:animEffect transition="out" filter="fade">
                                      <p:cBhvr>
                                        <p:cTn id="21" dur="500"/>
                                        <p:tgtEl>
                                          <p:spTgt spid="43"/>
                                        </p:tgtEl>
                                      </p:cBhvr>
                                    </p:animEffect>
                                    <p:set>
                                      <p:cBhvr>
                                        <p:cTn id="22" dur="1" fill="hold">
                                          <p:stCondLst>
                                            <p:cond delay="499"/>
                                          </p:stCondLst>
                                        </p:cTn>
                                        <p:tgtEl>
                                          <p:spTgt spid="43"/>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grpId="0" nodeType="clickEffect">
                                  <p:stCondLst>
                                    <p:cond delay="0"/>
                                  </p:stCondLst>
                                  <p:childTnLst>
                                    <p:animEffect transition="out" filter="fade">
                                      <p:cBhvr>
                                        <p:cTn id="26" dur="500"/>
                                        <p:tgtEl>
                                          <p:spTgt spid="44"/>
                                        </p:tgtEl>
                                      </p:cBhvr>
                                    </p:animEffect>
                                    <p:set>
                                      <p:cBhvr>
                                        <p:cTn id="27" dur="1" fill="hold">
                                          <p:stCondLst>
                                            <p:cond delay="499"/>
                                          </p:stCondLst>
                                        </p:cTn>
                                        <p:tgtEl>
                                          <p:spTgt spid="44"/>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fade">
                                      <p:cBhvr>
                                        <p:cTn id="32" dur="500"/>
                                        <p:tgtEl>
                                          <p:spTgt spid="25"/>
                                        </p:tgtEl>
                                      </p:cBhvr>
                                    </p:animEffect>
                                  </p:childTnLst>
                                </p:cTn>
                              </p:par>
                              <p:par>
                                <p:cTn id="33" presetID="10" presetClass="entr" presetSubtype="0" fill="hold" nodeType="withEffect">
                                  <p:stCondLst>
                                    <p:cond delay="0"/>
                                  </p:stCondLst>
                                  <p:childTnLst>
                                    <p:set>
                                      <p:cBhvr>
                                        <p:cTn id="34" dur="1" fill="hold">
                                          <p:stCondLst>
                                            <p:cond delay="0"/>
                                          </p:stCondLst>
                                        </p:cTn>
                                        <p:tgtEl>
                                          <p:spTgt spid="23"/>
                                        </p:tgtEl>
                                        <p:attrNameLst>
                                          <p:attrName>style.visibility</p:attrName>
                                        </p:attrNameLst>
                                      </p:cBhvr>
                                      <p:to>
                                        <p:strVal val="visible"/>
                                      </p:to>
                                    </p:set>
                                    <p:animEffect transition="in" filter="fade">
                                      <p:cBhvr>
                                        <p:cTn id="35" dur="500"/>
                                        <p:tgtEl>
                                          <p:spTgt spid="23"/>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26"/>
                                        </p:tgtEl>
                                        <p:attrNameLst>
                                          <p:attrName>style.visibility</p:attrName>
                                        </p:attrNameLst>
                                      </p:cBhvr>
                                      <p:to>
                                        <p:strVal val="visible"/>
                                      </p:to>
                                    </p:set>
                                    <p:animEffect transition="in" filter="fade">
                                      <p:cBhvr>
                                        <p:cTn id="40" dur="500"/>
                                        <p:tgtEl>
                                          <p:spTgt spid="26"/>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40"/>
                                        </p:tgtEl>
                                        <p:attrNameLst>
                                          <p:attrName>style.visibility</p:attrName>
                                        </p:attrNameLst>
                                      </p:cBhvr>
                                      <p:to>
                                        <p:strVal val="visible"/>
                                      </p:to>
                                    </p:set>
                                    <p:animEffect transition="in" filter="fade">
                                      <p:cBhvr>
                                        <p:cTn id="43"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40" grpId="0"/>
      <p:bldP spid="15" grpId="0" animBg="1"/>
      <p:bldP spid="41" grpId="0" animBg="1"/>
      <p:bldP spid="42" grpId="0" animBg="1"/>
      <p:bldP spid="43" grpId="0" animBg="1"/>
      <p:bldP spid="4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475FE2C6-0860-4906-BA23-289E167A42FD}"/>
              </a:ext>
            </a:extLst>
          </p:cNvPr>
          <p:cNvSpPr txBox="1"/>
          <p:nvPr/>
        </p:nvSpPr>
        <p:spPr>
          <a:xfrm>
            <a:off x="165139" y="185960"/>
            <a:ext cx="7003104" cy="400110"/>
          </a:xfrm>
          <a:prstGeom prst="rect">
            <a:avLst/>
          </a:prstGeom>
          <a:noFill/>
        </p:spPr>
        <p:txBody>
          <a:bodyPr wrap="square" rtlCol="0">
            <a:spAutoFit/>
          </a:bodyPr>
          <a:lstStyle/>
          <a:p>
            <a:r>
              <a:rPr lang="en-US" sz="2000" dirty="0">
                <a:latin typeface="Arial Nova Light" panose="020B0304020202020204" pitchFamily="34" charset="0"/>
                <a:cs typeface="Arial" panose="020B0604020202020204" pitchFamily="34" charset="0"/>
              </a:rPr>
              <a:t>Emotional selectivity = CS+</a:t>
            </a:r>
            <a:r>
              <a:rPr lang="en-US" sz="2000" baseline="-25000" dirty="0">
                <a:latin typeface="Arial Nova Light" panose="020B0304020202020204" pitchFamily="34" charset="0"/>
                <a:cs typeface="Arial" panose="020B0604020202020204" pitchFamily="34" charset="0"/>
              </a:rPr>
              <a:t>ERS</a:t>
            </a:r>
            <a:r>
              <a:rPr lang="en-US" sz="2000" dirty="0">
                <a:latin typeface="Arial Nova Light" panose="020B0304020202020204" pitchFamily="34" charset="0"/>
                <a:cs typeface="Arial" panose="020B0604020202020204" pitchFamily="34" charset="0"/>
              </a:rPr>
              <a:t> – CS-</a:t>
            </a:r>
            <a:r>
              <a:rPr lang="en-US" sz="2000" baseline="-25000" dirty="0">
                <a:latin typeface="Arial Nova Light" panose="020B0304020202020204" pitchFamily="34" charset="0"/>
                <a:cs typeface="Arial" panose="020B0604020202020204" pitchFamily="34" charset="0"/>
              </a:rPr>
              <a:t>ERS</a:t>
            </a:r>
          </a:p>
        </p:txBody>
      </p:sp>
      <p:pic>
        <p:nvPicPr>
          <p:cNvPr id="14" name="Picture 13">
            <a:extLst>
              <a:ext uri="{FF2B5EF4-FFF2-40B4-BE49-F238E27FC236}">
                <a16:creationId xmlns:a16="http://schemas.microsoft.com/office/drawing/2014/main" id="{46FEC0B2-828C-4BD1-BA1A-5C1718245D3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0" y="1309459"/>
            <a:ext cx="5856747" cy="4685397"/>
          </a:xfrm>
          <a:prstGeom prst="rect">
            <a:avLst/>
          </a:prstGeom>
        </p:spPr>
      </p:pic>
      <p:sp>
        <p:nvSpPr>
          <p:cNvPr id="17" name="TextBox 16">
            <a:extLst>
              <a:ext uri="{FF2B5EF4-FFF2-40B4-BE49-F238E27FC236}">
                <a16:creationId xmlns:a16="http://schemas.microsoft.com/office/drawing/2014/main" id="{A4CA93C2-3257-474F-AF8E-D31D443509C0}"/>
              </a:ext>
            </a:extLst>
          </p:cNvPr>
          <p:cNvSpPr txBox="1"/>
          <p:nvPr/>
        </p:nvSpPr>
        <p:spPr>
          <a:xfrm>
            <a:off x="1617983" y="1656996"/>
            <a:ext cx="602304" cy="523220"/>
          </a:xfrm>
          <a:prstGeom prst="rect">
            <a:avLst/>
          </a:prstGeom>
          <a:noFill/>
        </p:spPr>
        <p:txBody>
          <a:bodyPr wrap="square" rtlCol="0">
            <a:spAutoFit/>
          </a:bodyPr>
          <a:lstStyle/>
          <a:p>
            <a:pPr algn="ctr"/>
            <a:r>
              <a:rPr lang="en-US" sz="2800" dirty="0">
                <a:solidFill>
                  <a:srgbClr val="7A117A"/>
                </a:solidFill>
                <a:latin typeface="Arial Nova Light" panose="020B0304020202020204" pitchFamily="34" charset="0"/>
                <a:cs typeface="Arial" panose="020B0604020202020204" pitchFamily="34" charset="0"/>
              </a:rPr>
              <a:t>***</a:t>
            </a:r>
            <a:endParaRPr lang="en-US" sz="2800" baseline="-25000" dirty="0">
              <a:solidFill>
                <a:srgbClr val="7A117A"/>
              </a:solidFill>
              <a:latin typeface="Arial Nova Light" panose="020B0304020202020204" pitchFamily="34" charset="0"/>
              <a:cs typeface="Arial" panose="020B0604020202020204" pitchFamily="34" charset="0"/>
            </a:endParaRPr>
          </a:p>
        </p:txBody>
      </p:sp>
      <p:sp>
        <p:nvSpPr>
          <p:cNvPr id="19" name="TextBox 18">
            <a:extLst>
              <a:ext uri="{FF2B5EF4-FFF2-40B4-BE49-F238E27FC236}">
                <a16:creationId xmlns:a16="http://schemas.microsoft.com/office/drawing/2014/main" id="{92578333-CE93-4E60-B1B3-2340D87BE770}"/>
              </a:ext>
            </a:extLst>
          </p:cNvPr>
          <p:cNvSpPr txBox="1"/>
          <p:nvPr/>
        </p:nvSpPr>
        <p:spPr>
          <a:xfrm>
            <a:off x="4180170" y="1640667"/>
            <a:ext cx="602304" cy="523220"/>
          </a:xfrm>
          <a:prstGeom prst="rect">
            <a:avLst/>
          </a:prstGeom>
          <a:noFill/>
        </p:spPr>
        <p:txBody>
          <a:bodyPr wrap="square" rtlCol="0">
            <a:spAutoFit/>
          </a:bodyPr>
          <a:lstStyle/>
          <a:p>
            <a:pPr algn="ctr"/>
            <a:r>
              <a:rPr lang="en-US" sz="2800" dirty="0">
                <a:solidFill>
                  <a:srgbClr val="7A117A"/>
                </a:solidFill>
                <a:latin typeface="Arial Nova Light" panose="020B0304020202020204" pitchFamily="34" charset="0"/>
                <a:cs typeface="Arial" panose="020B0604020202020204" pitchFamily="34" charset="0"/>
              </a:rPr>
              <a:t>*</a:t>
            </a:r>
            <a:endParaRPr lang="en-US" sz="2800" baseline="-25000" dirty="0">
              <a:solidFill>
                <a:srgbClr val="7A117A"/>
              </a:solidFill>
              <a:latin typeface="Arial Nova Light" panose="020B0304020202020204" pitchFamily="34" charset="0"/>
              <a:cs typeface="Arial" panose="020B0604020202020204" pitchFamily="34" charset="0"/>
            </a:endParaRPr>
          </a:p>
        </p:txBody>
      </p:sp>
      <p:sp>
        <p:nvSpPr>
          <p:cNvPr id="21" name="TextBox 20">
            <a:extLst>
              <a:ext uri="{FF2B5EF4-FFF2-40B4-BE49-F238E27FC236}">
                <a16:creationId xmlns:a16="http://schemas.microsoft.com/office/drawing/2014/main" id="{E765AD89-5819-4C6F-9753-C438CF2DD834}"/>
              </a:ext>
            </a:extLst>
          </p:cNvPr>
          <p:cNvSpPr txBox="1"/>
          <p:nvPr/>
        </p:nvSpPr>
        <p:spPr>
          <a:xfrm>
            <a:off x="4787918" y="1514019"/>
            <a:ext cx="878096" cy="502702"/>
          </a:xfrm>
          <a:prstGeom prst="rect">
            <a:avLst/>
          </a:prstGeom>
          <a:noFill/>
        </p:spPr>
        <p:txBody>
          <a:bodyPr wrap="square" rtlCol="0">
            <a:spAutoFit/>
          </a:bodyPr>
          <a:lstStyle/>
          <a:p>
            <a:pPr algn="ctr"/>
            <a:r>
              <a:rPr lang="en-US" sz="4000" baseline="-25000" dirty="0">
                <a:solidFill>
                  <a:srgbClr val="3A7F58"/>
                </a:solidFill>
                <a:latin typeface="Arial Nova Light" panose="020B0304020202020204" pitchFamily="34" charset="0"/>
                <a:cs typeface="Arial" panose="020B0604020202020204" pitchFamily="34" charset="0"/>
              </a:rPr>
              <a:t>***</a:t>
            </a:r>
          </a:p>
        </p:txBody>
      </p:sp>
      <p:pic>
        <p:nvPicPr>
          <p:cNvPr id="3" name="Picture 2">
            <a:extLst>
              <a:ext uri="{FF2B5EF4-FFF2-40B4-BE49-F238E27FC236}">
                <a16:creationId xmlns:a16="http://schemas.microsoft.com/office/drawing/2014/main" id="{96D230F5-6BEF-403C-930C-E797784ED824}"/>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096000" y="1309459"/>
            <a:ext cx="5856747" cy="4685397"/>
          </a:xfrm>
          <a:prstGeom prst="rect">
            <a:avLst/>
          </a:prstGeom>
        </p:spPr>
      </p:pic>
      <p:sp>
        <p:nvSpPr>
          <p:cNvPr id="4" name="TextBox 3">
            <a:extLst>
              <a:ext uri="{FF2B5EF4-FFF2-40B4-BE49-F238E27FC236}">
                <a16:creationId xmlns:a16="http://schemas.microsoft.com/office/drawing/2014/main" id="{F47535B3-EB0D-49C0-A450-D33978DA85A8}"/>
              </a:ext>
            </a:extLst>
          </p:cNvPr>
          <p:cNvSpPr txBox="1"/>
          <p:nvPr/>
        </p:nvSpPr>
        <p:spPr>
          <a:xfrm>
            <a:off x="7708540" y="1656996"/>
            <a:ext cx="602304" cy="523220"/>
          </a:xfrm>
          <a:prstGeom prst="rect">
            <a:avLst/>
          </a:prstGeom>
          <a:noFill/>
        </p:spPr>
        <p:txBody>
          <a:bodyPr wrap="square" rtlCol="0">
            <a:spAutoFit/>
          </a:bodyPr>
          <a:lstStyle/>
          <a:p>
            <a:pPr algn="ctr"/>
            <a:r>
              <a:rPr lang="en-US" sz="2800" dirty="0">
                <a:solidFill>
                  <a:srgbClr val="7A117A"/>
                </a:solidFill>
                <a:latin typeface="Arial Nova Light" panose="020B0304020202020204" pitchFamily="34" charset="0"/>
                <a:cs typeface="Arial" panose="020B0604020202020204" pitchFamily="34" charset="0"/>
              </a:rPr>
              <a:t>***</a:t>
            </a:r>
            <a:endParaRPr lang="en-US" sz="2800" baseline="-25000" dirty="0">
              <a:solidFill>
                <a:srgbClr val="7A117A"/>
              </a:solidFill>
              <a:latin typeface="Arial Nova Light" panose="020B03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0BCDD742-B282-49B1-84C1-8BCAED5AB228}"/>
              </a:ext>
            </a:extLst>
          </p:cNvPr>
          <p:cNvSpPr txBox="1"/>
          <p:nvPr/>
        </p:nvSpPr>
        <p:spPr>
          <a:xfrm>
            <a:off x="8407020" y="1540602"/>
            <a:ext cx="602305" cy="502702"/>
          </a:xfrm>
          <a:prstGeom prst="rect">
            <a:avLst/>
          </a:prstGeom>
          <a:noFill/>
        </p:spPr>
        <p:txBody>
          <a:bodyPr wrap="square" rtlCol="0">
            <a:spAutoFit/>
          </a:bodyPr>
          <a:lstStyle/>
          <a:p>
            <a:pPr algn="ctr"/>
            <a:r>
              <a:rPr lang="en-US" sz="4000" baseline="-25000" dirty="0">
                <a:solidFill>
                  <a:srgbClr val="3A7F58"/>
                </a:solidFill>
                <a:latin typeface="Arial Nova Light" panose="020B0304020202020204" pitchFamily="34" charset="0"/>
                <a:cs typeface="Arial" panose="020B0604020202020204" pitchFamily="34" charset="0"/>
              </a:rPr>
              <a:t>*</a:t>
            </a:r>
          </a:p>
        </p:txBody>
      </p:sp>
      <p:cxnSp>
        <p:nvCxnSpPr>
          <p:cNvPr id="24" name="Straight Connector 23">
            <a:extLst>
              <a:ext uri="{FF2B5EF4-FFF2-40B4-BE49-F238E27FC236}">
                <a16:creationId xmlns:a16="http://schemas.microsoft.com/office/drawing/2014/main" id="{5FD63AA2-29B0-4823-AF3A-392D0287EAD4}"/>
              </a:ext>
            </a:extLst>
          </p:cNvPr>
          <p:cNvCxnSpPr>
            <a:cxnSpLocks/>
          </p:cNvCxnSpPr>
          <p:nvPr/>
        </p:nvCxnSpPr>
        <p:spPr>
          <a:xfrm>
            <a:off x="8009692" y="2016721"/>
            <a:ext cx="2564325" cy="427122"/>
          </a:xfrm>
          <a:prstGeom prst="line">
            <a:avLst/>
          </a:prstGeom>
          <a:ln w="19050">
            <a:solidFill>
              <a:srgbClr val="7A117A"/>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F94C572-6C8B-4C5C-B2BF-E2DD4B5527F7}"/>
              </a:ext>
            </a:extLst>
          </p:cNvPr>
          <p:cNvSpPr txBox="1"/>
          <p:nvPr/>
        </p:nvSpPr>
        <p:spPr>
          <a:xfrm>
            <a:off x="9577578" y="1540602"/>
            <a:ext cx="602305" cy="502702"/>
          </a:xfrm>
          <a:prstGeom prst="rect">
            <a:avLst/>
          </a:prstGeom>
          <a:noFill/>
        </p:spPr>
        <p:txBody>
          <a:bodyPr wrap="square" rtlCol="0">
            <a:spAutoFit/>
          </a:bodyPr>
          <a:lstStyle/>
          <a:p>
            <a:pPr algn="ctr"/>
            <a:r>
              <a:rPr lang="en-US" sz="4000" baseline="-25000" dirty="0">
                <a:solidFill>
                  <a:srgbClr val="A9A9A9"/>
                </a:solidFill>
                <a:latin typeface="Arial Nova Light" panose="020B0304020202020204" pitchFamily="34" charset="0"/>
                <a:cs typeface="Arial" panose="020B0604020202020204" pitchFamily="34" charset="0"/>
              </a:rPr>
              <a:t>*</a:t>
            </a:r>
          </a:p>
        </p:txBody>
      </p:sp>
      <p:sp>
        <p:nvSpPr>
          <p:cNvPr id="29" name="Rectangle 28">
            <a:extLst>
              <a:ext uri="{FF2B5EF4-FFF2-40B4-BE49-F238E27FC236}">
                <a16:creationId xmlns:a16="http://schemas.microsoft.com/office/drawing/2014/main" id="{CE7BD9F2-95AC-4A1E-8438-2D797B2F39C4}"/>
              </a:ext>
            </a:extLst>
          </p:cNvPr>
          <p:cNvSpPr/>
          <p:nvPr/>
        </p:nvSpPr>
        <p:spPr>
          <a:xfrm>
            <a:off x="7708540" y="1752599"/>
            <a:ext cx="602304" cy="328521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EB8FF6C1-F405-4D7C-AB83-3F56F9DCAB84}"/>
              </a:ext>
            </a:extLst>
          </p:cNvPr>
          <p:cNvSpPr/>
          <p:nvPr/>
        </p:nvSpPr>
        <p:spPr>
          <a:xfrm>
            <a:off x="8302935" y="1667882"/>
            <a:ext cx="797521" cy="328521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0455C70C-EFFB-4112-801A-BCC4F0DCBE6E}"/>
              </a:ext>
            </a:extLst>
          </p:cNvPr>
          <p:cNvSpPr/>
          <p:nvPr/>
        </p:nvSpPr>
        <p:spPr>
          <a:xfrm>
            <a:off x="9451159" y="1752599"/>
            <a:ext cx="2256427" cy="31732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D7602C16-F58C-43EB-9B94-7556016DCB64}"/>
              </a:ext>
            </a:extLst>
          </p:cNvPr>
          <p:cNvSpPr txBox="1"/>
          <p:nvPr/>
        </p:nvSpPr>
        <p:spPr>
          <a:xfrm>
            <a:off x="2280976" y="977178"/>
            <a:ext cx="1975338" cy="400110"/>
          </a:xfrm>
          <a:prstGeom prst="rect">
            <a:avLst/>
          </a:prstGeom>
          <a:noFill/>
        </p:spPr>
        <p:txBody>
          <a:bodyPr wrap="square" rtlCol="0">
            <a:spAutoFit/>
          </a:bodyPr>
          <a:lstStyle/>
          <a:p>
            <a:pPr algn="ctr"/>
            <a:r>
              <a:rPr lang="en-US" sz="2000" b="1" dirty="0">
                <a:latin typeface="Arial Nova Light" panose="020B0304020202020204" pitchFamily="34" charset="0"/>
                <a:cs typeface="Arial" panose="020B0604020202020204" pitchFamily="34" charset="0"/>
              </a:rPr>
              <a:t>Healthy</a:t>
            </a:r>
            <a:endParaRPr lang="en-US" sz="2000" b="1" baseline="-25000" dirty="0">
              <a:latin typeface="Arial Nova Light" panose="020B0304020202020204" pitchFamily="34" charset="0"/>
              <a:cs typeface="Arial" panose="020B0604020202020204" pitchFamily="34" charset="0"/>
            </a:endParaRPr>
          </a:p>
        </p:txBody>
      </p:sp>
      <p:sp>
        <p:nvSpPr>
          <p:cNvPr id="12" name="TextBox 11">
            <a:extLst>
              <a:ext uri="{FF2B5EF4-FFF2-40B4-BE49-F238E27FC236}">
                <a16:creationId xmlns:a16="http://schemas.microsoft.com/office/drawing/2014/main" id="{16B91926-355B-4ACB-8E3A-209A8694290E}"/>
              </a:ext>
            </a:extLst>
          </p:cNvPr>
          <p:cNvSpPr txBox="1"/>
          <p:nvPr/>
        </p:nvSpPr>
        <p:spPr>
          <a:xfrm>
            <a:off x="8407020" y="976304"/>
            <a:ext cx="1975338" cy="400110"/>
          </a:xfrm>
          <a:prstGeom prst="rect">
            <a:avLst/>
          </a:prstGeom>
          <a:noFill/>
        </p:spPr>
        <p:txBody>
          <a:bodyPr wrap="square" rtlCol="0">
            <a:spAutoFit/>
          </a:bodyPr>
          <a:lstStyle/>
          <a:p>
            <a:pPr algn="ctr"/>
            <a:r>
              <a:rPr lang="en-US" sz="2000" b="1" dirty="0">
                <a:latin typeface="Arial Nova Light" panose="020B0304020202020204" pitchFamily="34" charset="0"/>
                <a:cs typeface="Arial" panose="020B0604020202020204" pitchFamily="34" charset="0"/>
              </a:rPr>
              <a:t>PTSD</a:t>
            </a:r>
            <a:endParaRPr lang="en-US" sz="2000" b="1" baseline="-25000" dirty="0">
              <a:latin typeface="Arial Nova Light" panose="020B0304020202020204" pitchFamily="34" charset="0"/>
              <a:cs typeface="Arial" panose="020B0604020202020204" pitchFamily="34" charset="0"/>
            </a:endParaRPr>
          </a:p>
        </p:txBody>
      </p:sp>
      <p:sp>
        <p:nvSpPr>
          <p:cNvPr id="2" name="TextBox 1">
            <a:extLst>
              <a:ext uri="{FF2B5EF4-FFF2-40B4-BE49-F238E27FC236}">
                <a16:creationId xmlns:a16="http://schemas.microsoft.com/office/drawing/2014/main" id="{C5C12C79-4A78-4240-B93E-00EB13E0A0CF}"/>
              </a:ext>
            </a:extLst>
          </p:cNvPr>
          <p:cNvSpPr txBox="1"/>
          <p:nvPr/>
        </p:nvSpPr>
        <p:spPr>
          <a:xfrm>
            <a:off x="0" y="5725900"/>
            <a:ext cx="4256314" cy="1200329"/>
          </a:xfrm>
          <a:prstGeom prst="rect">
            <a:avLst/>
          </a:prstGeom>
          <a:noFill/>
        </p:spPr>
        <p:txBody>
          <a:bodyPr wrap="square" rtlCol="0">
            <a:spAutoFit/>
          </a:bodyPr>
          <a:lstStyle/>
          <a:p>
            <a:r>
              <a:rPr lang="en-US" dirty="0">
                <a:latin typeface="Arial Nova Light" panose="020B0304020202020204" pitchFamily="34" charset="0"/>
                <a:cs typeface="Arial" panose="020B0604020202020204" pitchFamily="34" charset="0"/>
              </a:rPr>
              <a:t>p &lt; .05   *</a:t>
            </a:r>
            <a:br>
              <a:rPr lang="en-US" dirty="0">
                <a:latin typeface="Arial Nova Light" panose="020B0304020202020204" pitchFamily="34" charset="0"/>
                <a:cs typeface="Arial" panose="020B0604020202020204" pitchFamily="34" charset="0"/>
              </a:rPr>
            </a:br>
            <a:r>
              <a:rPr lang="en-US" dirty="0">
                <a:latin typeface="Arial Nova Light" panose="020B0304020202020204" pitchFamily="34" charset="0"/>
                <a:cs typeface="Arial" panose="020B0604020202020204" pitchFamily="34" charset="0"/>
              </a:rPr>
              <a:t>p &lt; .01   **</a:t>
            </a:r>
            <a:br>
              <a:rPr lang="en-US" dirty="0">
                <a:latin typeface="Arial Nova Light" panose="020B0304020202020204" pitchFamily="34" charset="0"/>
                <a:cs typeface="Arial" panose="020B0604020202020204" pitchFamily="34" charset="0"/>
              </a:rPr>
            </a:br>
            <a:r>
              <a:rPr lang="en-US" dirty="0">
                <a:latin typeface="Arial Nova Light" panose="020B0304020202020204" pitchFamily="34" charset="0"/>
                <a:cs typeface="Arial" panose="020B0604020202020204" pitchFamily="34" charset="0"/>
              </a:rPr>
              <a:t>p &lt; .001 *** </a:t>
            </a:r>
          </a:p>
          <a:p>
            <a:r>
              <a:rPr lang="en-US" dirty="0">
                <a:latin typeface="Arial Nova Light" panose="020B0304020202020204" pitchFamily="34" charset="0"/>
                <a:cs typeface="Arial" panose="020B0604020202020204" pitchFamily="34" charset="0"/>
              </a:rPr>
              <a:t>FDR corrected within group</a:t>
            </a:r>
          </a:p>
        </p:txBody>
      </p:sp>
    </p:spTree>
    <p:extLst>
      <p:ext uri="{BB962C8B-B14F-4D97-AF65-F5344CB8AC3E}">
        <p14:creationId xmlns:p14="http://schemas.microsoft.com/office/powerpoint/2010/main" val="31792323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xit" presetSubtype="0" fill="hold" grpId="0" nodeType="clickEffect">
                                  <p:stCondLst>
                                    <p:cond delay="0"/>
                                  </p:stCondLst>
                                  <p:childTnLst>
                                    <p:animEffect transition="out" filter="fade">
                                      <p:cBhvr>
                                        <p:cTn id="10" dur="500"/>
                                        <p:tgtEl>
                                          <p:spTgt spid="29"/>
                                        </p:tgtEl>
                                      </p:cBhvr>
                                    </p:animEffect>
                                    <p:set>
                                      <p:cBhvr>
                                        <p:cTn id="11" dur="1" fill="hold">
                                          <p:stCondLst>
                                            <p:cond delay="499"/>
                                          </p:stCondLst>
                                        </p:cTn>
                                        <p:tgtEl>
                                          <p:spTgt spid="29"/>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0" presetClass="exit" presetSubtype="0" fill="hold" grpId="0" nodeType="clickEffect">
                                  <p:stCondLst>
                                    <p:cond delay="0"/>
                                  </p:stCondLst>
                                  <p:childTnLst>
                                    <p:animEffect transition="out" filter="fade">
                                      <p:cBhvr>
                                        <p:cTn id="15" dur="500"/>
                                        <p:tgtEl>
                                          <p:spTgt spid="30"/>
                                        </p:tgtEl>
                                      </p:cBhvr>
                                    </p:animEffect>
                                    <p:set>
                                      <p:cBhvr>
                                        <p:cTn id="16" dur="1" fill="hold">
                                          <p:stCondLst>
                                            <p:cond delay="499"/>
                                          </p:stCondLst>
                                        </p:cTn>
                                        <p:tgtEl>
                                          <p:spTgt spid="30"/>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grpId="0" nodeType="clickEffect">
                                  <p:stCondLst>
                                    <p:cond delay="0"/>
                                  </p:stCondLst>
                                  <p:childTnLst>
                                    <p:animEffect transition="out" filter="fade">
                                      <p:cBhvr>
                                        <p:cTn id="20" dur="500"/>
                                        <p:tgtEl>
                                          <p:spTgt spid="31"/>
                                        </p:tgtEl>
                                      </p:cBhvr>
                                    </p:animEffect>
                                    <p:set>
                                      <p:cBhvr>
                                        <p:cTn id="21" dur="1" fill="hold">
                                          <p:stCondLst>
                                            <p:cond delay="499"/>
                                          </p:stCondLst>
                                        </p:cTn>
                                        <p:tgtEl>
                                          <p:spTgt spid="31"/>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24"/>
                                        </p:tgtEl>
                                        <p:attrNameLst>
                                          <p:attrName>style.visibility</p:attrName>
                                        </p:attrNameLst>
                                      </p:cBhvr>
                                      <p:to>
                                        <p:strVal val="visible"/>
                                      </p:to>
                                    </p:set>
                                    <p:animEffect transition="in" filter="fade">
                                      <p:cBhvr>
                                        <p:cTn id="26"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animBg="1"/>
      <p:bldP spid="31"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0A151DF-2CDB-5A46-A7C2-D3D15FB1616E}"/>
              </a:ext>
            </a:extLst>
          </p:cNvPr>
          <p:cNvSpPr txBox="1"/>
          <p:nvPr/>
        </p:nvSpPr>
        <p:spPr>
          <a:xfrm>
            <a:off x="267854" y="337128"/>
            <a:ext cx="8857673" cy="2308324"/>
          </a:xfrm>
          <a:prstGeom prst="rect">
            <a:avLst/>
          </a:prstGeom>
          <a:noFill/>
        </p:spPr>
        <p:txBody>
          <a:bodyPr wrap="square" rtlCol="0">
            <a:spAutoFit/>
          </a:bodyPr>
          <a:lstStyle/>
          <a:p>
            <a:r>
              <a:rPr lang="en-US" dirty="0">
                <a:latin typeface="Arial Nova Light" panose="020B0304020202020204" pitchFamily="34" charset="0"/>
                <a:cs typeface="Arial" panose="020B0604020202020204" pitchFamily="34" charset="0"/>
              </a:rPr>
              <a:t>Fear and extinction processes depend on wider circuit</a:t>
            </a:r>
          </a:p>
          <a:p>
            <a:endParaRPr lang="en-US" dirty="0">
              <a:latin typeface="Arial Nova Light" panose="020B0304020202020204" pitchFamily="34" charset="0"/>
              <a:cs typeface="Arial" panose="020B0604020202020204" pitchFamily="34" charset="0"/>
            </a:endParaRPr>
          </a:p>
          <a:p>
            <a:r>
              <a:rPr lang="en-US" dirty="0">
                <a:latin typeface="Arial Nova Light" panose="020B0304020202020204" pitchFamily="34" charset="0"/>
                <a:cs typeface="Arial" panose="020B0604020202020204" pitchFamily="34" charset="0"/>
              </a:rPr>
              <a:t>Hippocampus segmented along the long axis (head, body, tail)</a:t>
            </a:r>
          </a:p>
          <a:p>
            <a:br>
              <a:rPr lang="en-US" dirty="0">
                <a:latin typeface="Arial Nova Light" panose="020B0304020202020204" pitchFamily="34" charset="0"/>
                <a:cs typeface="Arial" panose="020B0604020202020204" pitchFamily="34" charset="0"/>
              </a:rPr>
            </a:br>
            <a:r>
              <a:rPr lang="en-US" dirty="0">
                <a:latin typeface="Arial Nova Light" panose="020B0304020202020204" pitchFamily="34" charset="0"/>
                <a:cs typeface="Arial" panose="020B0604020202020204" pitchFamily="34" charset="0"/>
              </a:rPr>
              <a:t>No significant CS+ &gt; CS- reinstatement in any hippocampal ROI</a:t>
            </a:r>
          </a:p>
          <a:p>
            <a:endParaRPr lang="en-US" dirty="0">
              <a:latin typeface="Arial Nova Light" panose="020B0304020202020204" pitchFamily="34" charset="0"/>
              <a:cs typeface="Arial" panose="020B0604020202020204" pitchFamily="34" charset="0"/>
            </a:endParaRPr>
          </a:p>
          <a:p>
            <a:r>
              <a:rPr lang="en-US" dirty="0">
                <a:latin typeface="Arial Nova Light" panose="020B0304020202020204" pitchFamily="34" charset="0"/>
                <a:cs typeface="Arial" panose="020B0604020202020204" pitchFamily="34" charset="0"/>
              </a:rPr>
              <a:t>Amygdala (BLA, </a:t>
            </a:r>
            <a:r>
              <a:rPr lang="en-US" dirty="0" err="1">
                <a:latin typeface="Arial Nova Light" panose="020B0304020202020204" pitchFamily="34" charset="0"/>
                <a:cs typeface="Arial" panose="020B0604020202020204" pitchFamily="34" charset="0"/>
              </a:rPr>
              <a:t>CeM</a:t>
            </a:r>
            <a:r>
              <a:rPr lang="en-US" dirty="0">
                <a:latin typeface="Arial Nova Light" panose="020B0304020202020204" pitchFamily="34" charset="0"/>
                <a:cs typeface="Arial" panose="020B0604020202020204" pitchFamily="34" charset="0"/>
              </a:rPr>
              <a:t>)</a:t>
            </a:r>
          </a:p>
          <a:p>
            <a:endParaRPr lang="en-US" dirty="0">
              <a:latin typeface="Arial Nova Light" panose="020B0304020202020204" pitchFamily="34" charset="0"/>
              <a:cs typeface="Arial" panose="020B0604020202020204" pitchFamily="34" charset="0"/>
            </a:endParaRPr>
          </a:p>
        </p:txBody>
      </p:sp>
      <p:pic>
        <p:nvPicPr>
          <p:cNvPr id="8" name="Picture 7" descr="Diagram&#10;&#10;Description automatically generated">
            <a:extLst>
              <a:ext uri="{FF2B5EF4-FFF2-40B4-BE49-F238E27FC236}">
                <a16:creationId xmlns:a16="http://schemas.microsoft.com/office/drawing/2014/main" id="{C3BF7FD9-FD7B-AC46-8370-7168682F74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93098" y="2793999"/>
            <a:ext cx="4658591" cy="3726873"/>
          </a:xfrm>
          <a:prstGeom prst="rect">
            <a:avLst/>
          </a:prstGeom>
        </p:spPr>
      </p:pic>
      <p:pic>
        <p:nvPicPr>
          <p:cNvPr id="10" name="Picture 9" descr="Diagram&#10;&#10;Description automatically generated">
            <a:extLst>
              <a:ext uri="{FF2B5EF4-FFF2-40B4-BE49-F238E27FC236}">
                <a16:creationId xmlns:a16="http://schemas.microsoft.com/office/drawing/2014/main" id="{87A51427-E5C8-5647-A836-D28C443B8D1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78551" y="2793999"/>
            <a:ext cx="4658591" cy="3726873"/>
          </a:xfrm>
          <a:prstGeom prst="rect">
            <a:avLst/>
          </a:prstGeom>
        </p:spPr>
      </p:pic>
      <p:sp>
        <p:nvSpPr>
          <p:cNvPr id="11" name="TextBox 10">
            <a:extLst>
              <a:ext uri="{FF2B5EF4-FFF2-40B4-BE49-F238E27FC236}">
                <a16:creationId xmlns:a16="http://schemas.microsoft.com/office/drawing/2014/main" id="{A5C8659E-4701-F44E-85D5-A1CEDD661733}"/>
              </a:ext>
            </a:extLst>
          </p:cNvPr>
          <p:cNvSpPr txBox="1"/>
          <p:nvPr/>
        </p:nvSpPr>
        <p:spPr>
          <a:xfrm>
            <a:off x="5385515" y="3167390"/>
            <a:ext cx="602304" cy="379591"/>
          </a:xfrm>
          <a:prstGeom prst="rect">
            <a:avLst/>
          </a:prstGeom>
          <a:noFill/>
        </p:spPr>
        <p:txBody>
          <a:bodyPr wrap="square" rtlCol="0">
            <a:spAutoFit/>
          </a:bodyPr>
          <a:lstStyle/>
          <a:p>
            <a:pPr algn="ctr"/>
            <a:r>
              <a:rPr lang="en-US" sz="2800" baseline="-25000" dirty="0">
                <a:solidFill>
                  <a:srgbClr val="7A117A"/>
                </a:solidFill>
                <a:latin typeface="Arial Nova Light" panose="020B0304020202020204" pitchFamily="34" charset="0"/>
                <a:cs typeface="Arial" panose="020B0604020202020204" pitchFamily="34" charset="0"/>
              </a:rPr>
              <a:t>~</a:t>
            </a:r>
          </a:p>
        </p:txBody>
      </p:sp>
      <p:sp>
        <p:nvSpPr>
          <p:cNvPr id="12" name="Rectangle 11">
            <a:extLst>
              <a:ext uri="{FF2B5EF4-FFF2-40B4-BE49-F238E27FC236}">
                <a16:creationId xmlns:a16="http://schemas.microsoft.com/office/drawing/2014/main" id="{E4D5CBA3-C5AD-3745-AB7B-53BD41745364}"/>
              </a:ext>
            </a:extLst>
          </p:cNvPr>
          <p:cNvSpPr/>
          <p:nvPr/>
        </p:nvSpPr>
        <p:spPr>
          <a:xfrm>
            <a:off x="70334" y="6484753"/>
            <a:ext cx="6096000" cy="369332"/>
          </a:xfrm>
          <a:prstGeom prst="rect">
            <a:avLst/>
          </a:prstGeom>
        </p:spPr>
        <p:txBody>
          <a:bodyPr>
            <a:spAutoFit/>
          </a:bodyPr>
          <a:lstStyle/>
          <a:p>
            <a:r>
              <a:rPr lang="en-US" dirty="0">
                <a:latin typeface="Arial Nova Light" panose="020B0304020202020204" pitchFamily="34" charset="0"/>
                <a:cs typeface="Arial" panose="020B0604020202020204" pitchFamily="34" charset="0"/>
              </a:rPr>
              <a:t>~ p &lt; .05 before FDR correction</a:t>
            </a:r>
          </a:p>
        </p:txBody>
      </p:sp>
      <p:sp>
        <p:nvSpPr>
          <p:cNvPr id="13" name="TextBox 12">
            <a:extLst>
              <a:ext uri="{FF2B5EF4-FFF2-40B4-BE49-F238E27FC236}">
                <a16:creationId xmlns:a16="http://schemas.microsoft.com/office/drawing/2014/main" id="{802FDE4A-1660-9748-9F0C-92B8D0A7D100}"/>
              </a:ext>
            </a:extLst>
          </p:cNvPr>
          <p:cNvSpPr txBox="1"/>
          <p:nvPr/>
        </p:nvSpPr>
        <p:spPr>
          <a:xfrm>
            <a:off x="3591018" y="2321673"/>
            <a:ext cx="1975338" cy="400110"/>
          </a:xfrm>
          <a:prstGeom prst="rect">
            <a:avLst/>
          </a:prstGeom>
          <a:noFill/>
        </p:spPr>
        <p:txBody>
          <a:bodyPr wrap="square" rtlCol="0">
            <a:spAutoFit/>
          </a:bodyPr>
          <a:lstStyle/>
          <a:p>
            <a:pPr algn="ctr"/>
            <a:r>
              <a:rPr lang="en-US" sz="2000" b="1" dirty="0">
                <a:latin typeface="Arial Nova Light" panose="020B0304020202020204" pitchFamily="34" charset="0"/>
                <a:cs typeface="Arial" panose="020B0604020202020204" pitchFamily="34" charset="0"/>
              </a:rPr>
              <a:t>Healthy</a:t>
            </a:r>
            <a:endParaRPr lang="en-US" sz="2000" b="1" baseline="-25000" dirty="0">
              <a:latin typeface="Arial Nova Light" panose="020B03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4F0433DA-DBE4-4845-B164-65AF22DCCC77}"/>
              </a:ext>
            </a:extLst>
          </p:cNvPr>
          <p:cNvSpPr txBox="1"/>
          <p:nvPr/>
        </p:nvSpPr>
        <p:spPr>
          <a:xfrm>
            <a:off x="8462087" y="2318305"/>
            <a:ext cx="1975338" cy="400110"/>
          </a:xfrm>
          <a:prstGeom prst="rect">
            <a:avLst/>
          </a:prstGeom>
          <a:noFill/>
        </p:spPr>
        <p:txBody>
          <a:bodyPr wrap="square" rtlCol="0">
            <a:spAutoFit/>
          </a:bodyPr>
          <a:lstStyle/>
          <a:p>
            <a:pPr algn="ctr"/>
            <a:r>
              <a:rPr lang="en-US" sz="2000" b="1" dirty="0">
                <a:latin typeface="Arial Nova Light" panose="020B0304020202020204" pitchFamily="34" charset="0"/>
                <a:cs typeface="Arial" panose="020B0604020202020204" pitchFamily="34" charset="0"/>
              </a:rPr>
              <a:t>PTSD</a:t>
            </a:r>
            <a:endParaRPr lang="en-US" sz="2000" b="1" baseline="-25000" dirty="0">
              <a:latin typeface="Arial Nova Light" panose="020B0304020202020204" pitchFamily="34" charset="0"/>
              <a:cs typeface="Arial" panose="020B0604020202020204" pitchFamily="34" charset="0"/>
            </a:endParaRPr>
          </a:p>
        </p:txBody>
      </p:sp>
    </p:spTree>
    <p:extLst>
      <p:ext uri="{BB962C8B-B14F-4D97-AF65-F5344CB8AC3E}">
        <p14:creationId xmlns:p14="http://schemas.microsoft.com/office/powerpoint/2010/main" val="506770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fade">
                                      <p:cBhvr>
                                        <p:cTn id="12" dur="500"/>
                                        <p:tgtEl>
                                          <p:spTgt spid="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3" end="3"/>
                                            </p:txEl>
                                          </p:spTgt>
                                        </p:tgtEl>
                                        <p:attrNameLst>
                                          <p:attrName>style.visibility</p:attrName>
                                        </p:attrNameLst>
                                      </p:cBhvr>
                                      <p:to>
                                        <p:strVal val="visible"/>
                                      </p:to>
                                    </p:set>
                                    <p:animEffect transition="in" filter="fade">
                                      <p:cBhvr>
                                        <p:cTn id="17" dur="500"/>
                                        <p:tgtEl>
                                          <p:spTgt spid="6">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xEl>
                                              <p:pRg st="5" end="5"/>
                                            </p:txEl>
                                          </p:spTgt>
                                        </p:tgtEl>
                                        <p:attrNameLst>
                                          <p:attrName>style.visibility</p:attrName>
                                        </p:attrNameLst>
                                      </p:cBhvr>
                                      <p:to>
                                        <p:strVal val="visible"/>
                                      </p:to>
                                    </p:set>
                                    <p:animEffect transition="in" filter="fade">
                                      <p:cBhvr>
                                        <p:cTn id="22" dur="500"/>
                                        <p:tgtEl>
                                          <p:spTgt spid="6">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par>
                                <p:cTn id="28" presetID="10" presetClass="entr" presetSubtype="0" fill="hold" nodeType="with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500"/>
                                        <p:tgtEl>
                                          <p:spTgt spid="8"/>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fade">
                                      <p:cBhvr>
                                        <p:cTn id="33" dur="500"/>
                                        <p:tgtEl>
                                          <p:spTgt spid="13"/>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fade">
                                      <p:cBhvr>
                                        <p:cTn id="36" dur="500"/>
                                        <p:tgtEl>
                                          <p:spTgt spid="12"/>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fade">
                                      <p:cBhvr>
                                        <p:cTn id="41" dur="500"/>
                                        <p:tgtEl>
                                          <p:spTgt spid="14"/>
                                        </p:tgtEl>
                                      </p:cBhvr>
                                    </p:animEffect>
                                  </p:childTnLst>
                                </p:cTn>
                              </p:par>
                              <p:par>
                                <p:cTn id="42" presetID="10" presetClass="entr" presetSubtype="0" fill="hold" nodeType="withEffect">
                                  <p:stCondLst>
                                    <p:cond delay="0"/>
                                  </p:stCondLst>
                                  <p:childTnLst>
                                    <p:set>
                                      <p:cBhvr>
                                        <p:cTn id="43" dur="1" fill="hold">
                                          <p:stCondLst>
                                            <p:cond delay="0"/>
                                          </p:stCondLst>
                                        </p:cTn>
                                        <p:tgtEl>
                                          <p:spTgt spid="10"/>
                                        </p:tgtEl>
                                        <p:attrNameLst>
                                          <p:attrName>style.visibility</p:attrName>
                                        </p:attrNameLst>
                                      </p:cBhvr>
                                      <p:to>
                                        <p:strVal val="visible"/>
                                      </p:to>
                                    </p:set>
                                    <p:animEffect transition="in" filter="fade">
                                      <p:cBhvr>
                                        <p:cTn id="44"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P spid="1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clock&#10;&#10;Description automatically generated">
            <a:extLst>
              <a:ext uri="{FF2B5EF4-FFF2-40B4-BE49-F238E27FC236}">
                <a16:creationId xmlns:a16="http://schemas.microsoft.com/office/drawing/2014/main" id="{B02C9319-9FE2-4C94-990C-9FB24F4C3E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01489" y="1183075"/>
            <a:ext cx="6100619" cy="5222130"/>
          </a:xfrm>
          <a:prstGeom prst="rect">
            <a:avLst/>
          </a:prstGeom>
        </p:spPr>
      </p:pic>
      <p:sp>
        <p:nvSpPr>
          <p:cNvPr id="7" name="TextBox 6">
            <a:extLst>
              <a:ext uri="{FF2B5EF4-FFF2-40B4-BE49-F238E27FC236}">
                <a16:creationId xmlns:a16="http://schemas.microsoft.com/office/drawing/2014/main" id="{C314F80B-7B3A-470B-AE58-D1A1872AB118}"/>
              </a:ext>
            </a:extLst>
          </p:cNvPr>
          <p:cNvSpPr txBox="1"/>
          <p:nvPr/>
        </p:nvSpPr>
        <p:spPr>
          <a:xfrm>
            <a:off x="267854" y="337128"/>
            <a:ext cx="8857673" cy="369332"/>
          </a:xfrm>
          <a:prstGeom prst="rect">
            <a:avLst/>
          </a:prstGeom>
          <a:noFill/>
        </p:spPr>
        <p:txBody>
          <a:bodyPr wrap="square" rtlCol="0">
            <a:spAutoFit/>
          </a:bodyPr>
          <a:lstStyle/>
          <a:p>
            <a:r>
              <a:rPr lang="en-US" dirty="0">
                <a:latin typeface="Arial Nova Light" panose="020B0304020202020204" pitchFamily="34" charset="0"/>
                <a:cs typeface="Arial" panose="020B0604020202020204" pitchFamily="34" charset="0"/>
              </a:rPr>
              <a:t>Amygdala </a:t>
            </a:r>
            <a:r>
              <a:rPr lang="en-US" dirty="0" err="1">
                <a:latin typeface="Arial Nova Light" panose="020B0304020202020204" pitchFamily="34" charset="0"/>
                <a:cs typeface="Arial" panose="020B0604020202020204" pitchFamily="34" charset="0"/>
              </a:rPr>
              <a:t>CeM</a:t>
            </a:r>
            <a:r>
              <a:rPr lang="en-US" dirty="0">
                <a:latin typeface="Arial Nova Light" panose="020B0304020202020204" pitchFamily="34" charset="0"/>
                <a:cs typeface="Arial" panose="020B0604020202020204" pitchFamily="34" charset="0"/>
              </a:rPr>
              <a:t> output controls fear expression</a:t>
            </a:r>
          </a:p>
        </p:txBody>
      </p:sp>
      <p:sp>
        <p:nvSpPr>
          <p:cNvPr id="11" name="TextBox 10">
            <a:extLst>
              <a:ext uri="{FF2B5EF4-FFF2-40B4-BE49-F238E27FC236}">
                <a16:creationId xmlns:a16="http://schemas.microsoft.com/office/drawing/2014/main" id="{F82CA69F-26D2-4B68-9D8F-B0F019904AB2}"/>
              </a:ext>
            </a:extLst>
          </p:cNvPr>
          <p:cNvSpPr txBox="1"/>
          <p:nvPr/>
        </p:nvSpPr>
        <p:spPr>
          <a:xfrm>
            <a:off x="660905" y="3136612"/>
            <a:ext cx="3834639" cy="584775"/>
          </a:xfrm>
          <a:prstGeom prst="rect">
            <a:avLst/>
          </a:prstGeom>
          <a:noFill/>
        </p:spPr>
        <p:txBody>
          <a:bodyPr wrap="none" rtlCol="0">
            <a:spAutoFit/>
          </a:bodyPr>
          <a:lstStyle/>
          <a:p>
            <a:pPr algn="ctr"/>
            <a:r>
              <a:rPr lang="en-US" sz="2000" dirty="0">
                <a:solidFill>
                  <a:srgbClr val="3A7F58"/>
                </a:solidFill>
                <a:latin typeface="Arial Nova Light" panose="020B0304020202020204" pitchFamily="34" charset="0"/>
              </a:rPr>
              <a:t>Extinction CS+ </a:t>
            </a:r>
            <a:r>
              <a:rPr lang="en-US" sz="3200" dirty="0">
                <a:latin typeface="Arial Nova Light" panose="020B0304020202020204" pitchFamily="34" charset="0"/>
              </a:rPr>
              <a:t>-</a:t>
            </a:r>
            <a:r>
              <a:rPr lang="en-US" sz="2000" dirty="0">
                <a:solidFill>
                  <a:srgbClr val="3A7F58"/>
                </a:solidFill>
                <a:latin typeface="Arial Nova Light" panose="020B0304020202020204" pitchFamily="34" charset="0"/>
              </a:rPr>
              <a:t> </a:t>
            </a:r>
            <a:r>
              <a:rPr lang="en-US" sz="2000" dirty="0">
                <a:solidFill>
                  <a:srgbClr val="7A117A"/>
                </a:solidFill>
                <a:latin typeface="Arial Nova Light" panose="020B0304020202020204" pitchFamily="34" charset="0"/>
              </a:rPr>
              <a:t>Acquisition CS+</a:t>
            </a:r>
            <a:endParaRPr lang="en-US" sz="2000" dirty="0">
              <a:solidFill>
                <a:srgbClr val="3A7F58"/>
              </a:solidFill>
              <a:latin typeface="Arial Nova Light" panose="020B0304020202020204" pitchFamily="34" charset="0"/>
            </a:endParaRPr>
          </a:p>
        </p:txBody>
      </p:sp>
      <p:sp>
        <p:nvSpPr>
          <p:cNvPr id="13" name="TextBox 12">
            <a:extLst>
              <a:ext uri="{FF2B5EF4-FFF2-40B4-BE49-F238E27FC236}">
                <a16:creationId xmlns:a16="http://schemas.microsoft.com/office/drawing/2014/main" id="{3A2FB7AD-0A04-4D45-B3BE-8A612CAAFF33}"/>
              </a:ext>
            </a:extLst>
          </p:cNvPr>
          <p:cNvSpPr txBox="1"/>
          <p:nvPr/>
        </p:nvSpPr>
        <p:spPr>
          <a:xfrm>
            <a:off x="436668" y="2674947"/>
            <a:ext cx="4283114" cy="461665"/>
          </a:xfrm>
          <a:prstGeom prst="rect">
            <a:avLst/>
          </a:prstGeom>
          <a:noFill/>
        </p:spPr>
        <p:txBody>
          <a:bodyPr wrap="square" rtlCol="0">
            <a:spAutoFit/>
          </a:bodyPr>
          <a:lstStyle/>
          <a:p>
            <a:pPr algn="ctr"/>
            <a:r>
              <a:rPr lang="en-US" sz="2400" dirty="0">
                <a:latin typeface="Arial Nova Light" panose="020B0304020202020204" pitchFamily="34" charset="0"/>
                <a:cs typeface="Arial" panose="020B0604020202020204" pitchFamily="34" charset="0"/>
              </a:rPr>
              <a:t>Functional connectivity (</a:t>
            </a:r>
            <a:r>
              <a:rPr lang="en-US" sz="2400" dirty="0" err="1">
                <a:latin typeface="Arial Nova Light" panose="020B0304020202020204" pitchFamily="34" charset="0"/>
                <a:cs typeface="Arial" panose="020B0604020202020204" pitchFamily="34" charset="0"/>
              </a:rPr>
              <a:t>gPPI</a:t>
            </a:r>
            <a:r>
              <a:rPr lang="en-US" sz="2400" dirty="0">
                <a:latin typeface="Arial Nova Light" panose="020B0304020202020204" pitchFamily="34" charset="0"/>
                <a:cs typeface="Arial" panose="020B0604020202020204" pitchFamily="34" charset="0"/>
              </a:rPr>
              <a:t>)</a:t>
            </a:r>
          </a:p>
        </p:txBody>
      </p:sp>
      <p:sp>
        <p:nvSpPr>
          <p:cNvPr id="15" name="TextBox 14">
            <a:extLst>
              <a:ext uri="{FF2B5EF4-FFF2-40B4-BE49-F238E27FC236}">
                <a16:creationId xmlns:a16="http://schemas.microsoft.com/office/drawing/2014/main" id="{1149A739-4341-4C47-851E-05AA1F467407}"/>
              </a:ext>
            </a:extLst>
          </p:cNvPr>
          <p:cNvSpPr txBox="1"/>
          <p:nvPr/>
        </p:nvSpPr>
        <p:spPr>
          <a:xfrm>
            <a:off x="8523223" y="1506739"/>
            <a:ext cx="602304" cy="523220"/>
          </a:xfrm>
          <a:prstGeom prst="rect">
            <a:avLst/>
          </a:prstGeom>
          <a:noFill/>
        </p:spPr>
        <p:txBody>
          <a:bodyPr wrap="square" rtlCol="0">
            <a:spAutoFit/>
          </a:bodyPr>
          <a:lstStyle/>
          <a:p>
            <a:pPr algn="ctr"/>
            <a:r>
              <a:rPr lang="en-US" sz="2800" dirty="0">
                <a:solidFill>
                  <a:srgbClr val="4879AE"/>
                </a:solidFill>
                <a:latin typeface="Arial Nova Light" panose="020B0304020202020204" pitchFamily="34" charset="0"/>
                <a:cs typeface="Arial" panose="020B0604020202020204" pitchFamily="34" charset="0"/>
              </a:rPr>
              <a:t>*</a:t>
            </a:r>
            <a:endParaRPr lang="en-US" sz="2800" baseline="-25000" dirty="0">
              <a:solidFill>
                <a:srgbClr val="4879AE"/>
              </a:solidFill>
              <a:latin typeface="Arial Nova Light" panose="020B03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EB26CF41-0DE9-44CD-B9E6-551B24219216}"/>
              </a:ext>
            </a:extLst>
          </p:cNvPr>
          <p:cNvSpPr txBox="1"/>
          <p:nvPr/>
        </p:nvSpPr>
        <p:spPr>
          <a:xfrm>
            <a:off x="10463830" y="5427383"/>
            <a:ext cx="1673842" cy="338554"/>
          </a:xfrm>
          <a:prstGeom prst="rect">
            <a:avLst/>
          </a:prstGeom>
          <a:noFill/>
        </p:spPr>
        <p:txBody>
          <a:bodyPr wrap="square" rtlCol="0">
            <a:spAutoFit/>
          </a:bodyPr>
          <a:lstStyle/>
          <a:p>
            <a:pPr algn="ctr"/>
            <a:r>
              <a:rPr lang="en-US" sz="1600" dirty="0">
                <a:latin typeface="Arial Nova Light" panose="020B0304020202020204" pitchFamily="34" charset="0"/>
                <a:cs typeface="Arial" panose="020B0604020202020204" pitchFamily="34" charset="0"/>
              </a:rPr>
              <a:t>Mean +/- 95% CI</a:t>
            </a:r>
          </a:p>
        </p:txBody>
      </p:sp>
      <p:cxnSp>
        <p:nvCxnSpPr>
          <p:cNvPr id="18" name="Straight Connector 17">
            <a:extLst>
              <a:ext uri="{FF2B5EF4-FFF2-40B4-BE49-F238E27FC236}">
                <a16:creationId xmlns:a16="http://schemas.microsoft.com/office/drawing/2014/main" id="{DC6824AD-8729-4EA6-B3D8-228B3E27D10C}"/>
              </a:ext>
            </a:extLst>
          </p:cNvPr>
          <p:cNvCxnSpPr>
            <a:cxnSpLocks/>
          </p:cNvCxnSpPr>
          <p:nvPr/>
        </p:nvCxnSpPr>
        <p:spPr>
          <a:xfrm flipV="1">
            <a:off x="6453365" y="1898073"/>
            <a:ext cx="2371010" cy="1396192"/>
          </a:xfrm>
          <a:prstGeom prst="line">
            <a:avLst/>
          </a:prstGeom>
          <a:ln w="19050">
            <a:solidFill>
              <a:srgbClr val="4879AE"/>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7ADC7748-8CC8-4BBC-B169-2CA175E29F87}"/>
              </a:ext>
            </a:extLst>
          </p:cNvPr>
          <p:cNvSpPr txBox="1"/>
          <p:nvPr/>
        </p:nvSpPr>
        <p:spPr>
          <a:xfrm>
            <a:off x="7449494" y="2199466"/>
            <a:ext cx="602304" cy="523220"/>
          </a:xfrm>
          <a:prstGeom prst="rect">
            <a:avLst/>
          </a:prstGeom>
          <a:noFill/>
        </p:spPr>
        <p:txBody>
          <a:bodyPr wrap="square" rtlCol="0">
            <a:spAutoFit/>
          </a:bodyPr>
          <a:lstStyle/>
          <a:p>
            <a:pPr algn="ctr"/>
            <a:r>
              <a:rPr lang="en-US" sz="2800" dirty="0">
                <a:solidFill>
                  <a:srgbClr val="4879AE"/>
                </a:solidFill>
                <a:latin typeface="Arial Nova Light" panose="020B0304020202020204" pitchFamily="34" charset="0"/>
                <a:cs typeface="Arial" panose="020B0604020202020204" pitchFamily="34" charset="0"/>
              </a:rPr>
              <a:t>*</a:t>
            </a:r>
            <a:endParaRPr lang="en-US" sz="2800" baseline="-25000" dirty="0">
              <a:solidFill>
                <a:srgbClr val="4879AE"/>
              </a:solidFill>
              <a:latin typeface="Arial Nova Light" panose="020B0304020202020204" pitchFamily="34" charset="0"/>
              <a:cs typeface="Arial" panose="020B0604020202020204" pitchFamily="34" charset="0"/>
            </a:endParaRPr>
          </a:p>
        </p:txBody>
      </p:sp>
      <p:sp>
        <p:nvSpPr>
          <p:cNvPr id="24" name="Rectangle 23">
            <a:extLst>
              <a:ext uri="{FF2B5EF4-FFF2-40B4-BE49-F238E27FC236}">
                <a16:creationId xmlns:a16="http://schemas.microsoft.com/office/drawing/2014/main" id="{6A9FB686-0A3D-49A2-813A-33D4A1C624CA}"/>
              </a:ext>
            </a:extLst>
          </p:cNvPr>
          <p:cNvSpPr/>
          <p:nvPr/>
        </p:nvSpPr>
        <p:spPr>
          <a:xfrm>
            <a:off x="8128544" y="1613875"/>
            <a:ext cx="2327564" cy="31777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3A1C6224-4890-494F-962C-498CFDF7DFCB}"/>
              </a:ext>
            </a:extLst>
          </p:cNvPr>
          <p:cNvSpPr txBox="1"/>
          <p:nvPr/>
        </p:nvSpPr>
        <p:spPr>
          <a:xfrm>
            <a:off x="10463830" y="5771919"/>
            <a:ext cx="2012391" cy="646331"/>
          </a:xfrm>
          <a:prstGeom prst="rect">
            <a:avLst/>
          </a:prstGeom>
          <a:noFill/>
        </p:spPr>
        <p:txBody>
          <a:bodyPr wrap="square" rtlCol="0">
            <a:spAutoFit/>
          </a:bodyPr>
          <a:lstStyle/>
          <a:p>
            <a:r>
              <a:rPr lang="en-US" dirty="0">
                <a:latin typeface="Arial Nova Light" panose="020B0304020202020204" pitchFamily="34" charset="0"/>
                <a:cs typeface="Arial" panose="020B0604020202020204" pitchFamily="34" charset="0"/>
              </a:rPr>
              <a:t>p &lt; .05   *</a:t>
            </a:r>
            <a:br>
              <a:rPr lang="en-US" dirty="0">
                <a:latin typeface="Arial Nova Light" panose="020B0304020202020204" pitchFamily="34" charset="0"/>
                <a:cs typeface="Arial" panose="020B0604020202020204" pitchFamily="34" charset="0"/>
              </a:rPr>
            </a:br>
            <a:endParaRPr lang="en-US" dirty="0">
              <a:latin typeface="Arial Nova Light" panose="020B0304020202020204" pitchFamily="34" charset="0"/>
              <a:cs typeface="Arial" panose="020B0604020202020204" pitchFamily="34" charset="0"/>
            </a:endParaRPr>
          </a:p>
        </p:txBody>
      </p:sp>
      <p:grpSp>
        <p:nvGrpSpPr>
          <p:cNvPr id="3" name="Group 2">
            <a:extLst>
              <a:ext uri="{FF2B5EF4-FFF2-40B4-BE49-F238E27FC236}">
                <a16:creationId xmlns:a16="http://schemas.microsoft.com/office/drawing/2014/main" id="{3B4B3FE8-DACB-4A49-AD43-6E2D6449F241}"/>
              </a:ext>
            </a:extLst>
          </p:cNvPr>
          <p:cNvGrpSpPr/>
          <p:nvPr/>
        </p:nvGrpSpPr>
        <p:grpSpPr>
          <a:xfrm>
            <a:off x="5896433" y="2394630"/>
            <a:ext cx="2057638" cy="3280295"/>
            <a:chOff x="5850134" y="2546453"/>
            <a:chExt cx="2057638" cy="3129672"/>
          </a:xfrm>
        </p:grpSpPr>
        <p:sp>
          <p:nvSpPr>
            <p:cNvPr id="14" name="Rectangle 13">
              <a:extLst>
                <a:ext uri="{FF2B5EF4-FFF2-40B4-BE49-F238E27FC236}">
                  <a16:creationId xmlns:a16="http://schemas.microsoft.com/office/drawing/2014/main" id="{AC648FE6-D19E-4494-934B-EE24619430A6}"/>
                </a:ext>
              </a:extLst>
            </p:cNvPr>
            <p:cNvSpPr/>
            <p:nvPr/>
          </p:nvSpPr>
          <p:spPr>
            <a:xfrm>
              <a:off x="5890222" y="2546453"/>
              <a:ext cx="2017550" cy="211238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FBE1481-89E8-4AC2-9726-67AA8FE18C1B}"/>
                </a:ext>
              </a:extLst>
            </p:cNvPr>
            <p:cNvSpPr/>
            <p:nvPr/>
          </p:nvSpPr>
          <p:spPr>
            <a:xfrm>
              <a:off x="5850134" y="3563736"/>
              <a:ext cx="1587092" cy="211238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062528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500"/>
                                        <p:tgtEl>
                                          <p:spTgt spid="17"/>
                                        </p:tgtEl>
                                      </p:cBhvr>
                                    </p:animEffect>
                                  </p:childTnLst>
                                </p:cTn>
                              </p:par>
                              <p:par>
                                <p:cTn id="24" presetID="1" presetClass="entr" presetSubtype="0" fill="hold" grpId="0" nodeType="withEffect">
                                  <p:stCondLst>
                                    <p:cond delay="0"/>
                                  </p:stCondLst>
                                  <p:childTnLst>
                                    <p:set>
                                      <p:cBhvr>
                                        <p:cTn id="25" dur="1" fill="hold">
                                          <p:stCondLst>
                                            <p:cond delay="0"/>
                                          </p:stCondLst>
                                        </p:cTn>
                                        <p:tgtEl>
                                          <p:spTgt spid="2"/>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0" presetClass="exit" presetSubtype="0" fill="hold" nodeType="clickEffect">
                                  <p:stCondLst>
                                    <p:cond delay="0"/>
                                  </p:stCondLst>
                                  <p:childTnLst>
                                    <p:animEffect transition="out" filter="fade">
                                      <p:cBhvr>
                                        <p:cTn id="29" dur="500"/>
                                        <p:tgtEl>
                                          <p:spTgt spid="3"/>
                                        </p:tgtEl>
                                      </p:cBhvr>
                                    </p:animEffect>
                                    <p:set>
                                      <p:cBhvr>
                                        <p:cTn id="30" dur="1" fill="hold">
                                          <p:stCondLst>
                                            <p:cond delay="499"/>
                                          </p:stCondLst>
                                        </p:cTn>
                                        <p:tgtEl>
                                          <p:spTgt spid="3"/>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0" presetClass="exit" presetSubtype="0" fill="hold" grpId="0" nodeType="clickEffect">
                                  <p:stCondLst>
                                    <p:cond delay="0"/>
                                  </p:stCondLst>
                                  <p:childTnLst>
                                    <p:animEffect transition="out" filter="fade">
                                      <p:cBhvr>
                                        <p:cTn id="34" dur="500"/>
                                        <p:tgtEl>
                                          <p:spTgt spid="24"/>
                                        </p:tgtEl>
                                      </p:cBhvr>
                                    </p:animEffect>
                                    <p:set>
                                      <p:cBhvr>
                                        <p:cTn id="35" dur="1" fill="hold">
                                          <p:stCondLst>
                                            <p:cond delay="499"/>
                                          </p:stCondLst>
                                        </p:cTn>
                                        <p:tgtEl>
                                          <p:spTgt spid="24"/>
                                        </p:tgtEl>
                                        <p:attrNameLst>
                                          <p:attrName>style.visibility</p:attrName>
                                        </p:attrNameLst>
                                      </p:cBhvr>
                                      <p:to>
                                        <p:strVal val="hidden"/>
                                      </p:to>
                                    </p:se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18"/>
                                        </p:tgtEl>
                                        <p:attrNameLst>
                                          <p:attrName>style.visibility</p:attrName>
                                        </p:attrNameLst>
                                      </p:cBhvr>
                                      <p:to>
                                        <p:strVal val="visible"/>
                                      </p:to>
                                    </p:set>
                                    <p:animEffect transition="in" filter="fade">
                                      <p:cBhvr>
                                        <p:cTn id="40" dur="500"/>
                                        <p:tgtEl>
                                          <p:spTgt spid="18"/>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1"/>
                                        </p:tgtEl>
                                        <p:attrNameLst>
                                          <p:attrName>style.visibility</p:attrName>
                                        </p:attrNameLst>
                                      </p:cBhvr>
                                      <p:to>
                                        <p:strVal val="visible"/>
                                      </p:to>
                                    </p:set>
                                    <p:animEffect transition="in" filter="fade">
                                      <p:cBhvr>
                                        <p:cTn id="43"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p:bldP spid="17" grpId="0"/>
      <p:bldP spid="21" grpId="0"/>
      <p:bldP spid="24" grpId="0" animBg="1"/>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9C163C6-EEAB-4008-806A-AEDA85E28E1D}"/>
              </a:ext>
            </a:extLst>
          </p:cNvPr>
          <p:cNvSpPr/>
          <p:nvPr/>
        </p:nvSpPr>
        <p:spPr>
          <a:xfrm>
            <a:off x="1950744" y="698065"/>
            <a:ext cx="6050251" cy="646331"/>
          </a:xfrm>
          <a:prstGeom prst="rect">
            <a:avLst/>
          </a:prstGeom>
        </p:spPr>
        <p:txBody>
          <a:bodyPr wrap="square">
            <a:spAutoFit/>
          </a:bodyPr>
          <a:lstStyle/>
          <a:p>
            <a:pPr algn="ctr"/>
            <a:r>
              <a:rPr lang="en-US" dirty="0">
                <a:latin typeface="Arial Nova Light" panose="020B0304020202020204" pitchFamily="34" charset="0"/>
              </a:rPr>
              <a:t>Dissociable reinstatement in PFC of emotional </a:t>
            </a:r>
            <a:br>
              <a:rPr lang="en-US" dirty="0">
                <a:latin typeface="Arial Nova Light" panose="020B0304020202020204" pitchFamily="34" charset="0"/>
              </a:rPr>
            </a:br>
            <a:r>
              <a:rPr lang="en-US" dirty="0">
                <a:latin typeface="Arial Nova Light" panose="020B0304020202020204" pitchFamily="34" charset="0"/>
              </a:rPr>
              <a:t>memories in healthy adults - encoding specificity</a:t>
            </a:r>
          </a:p>
        </p:txBody>
      </p:sp>
      <p:sp>
        <p:nvSpPr>
          <p:cNvPr id="6" name="TextBox 5">
            <a:extLst>
              <a:ext uri="{FF2B5EF4-FFF2-40B4-BE49-F238E27FC236}">
                <a16:creationId xmlns:a16="http://schemas.microsoft.com/office/drawing/2014/main" id="{0AD53939-B9CB-45F9-9B27-364904A9FCF5}"/>
              </a:ext>
            </a:extLst>
          </p:cNvPr>
          <p:cNvSpPr txBox="1"/>
          <p:nvPr/>
        </p:nvSpPr>
        <p:spPr>
          <a:xfrm>
            <a:off x="5668082" y="2419987"/>
            <a:ext cx="3967775" cy="646331"/>
          </a:xfrm>
          <a:prstGeom prst="rect">
            <a:avLst/>
          </a:prstGeom>
          <a:noFill/>
        </p:spPr>
        <p:txBody>
          <a:bodyPr wrap="square">
            <a:spAutoFit/>
          </a:bodyPr>
          <a:lstStyle/>
          <a:p>
            <a:pPr marL="0" indent="0" algn="ctr">
              <a:buNone/>
            </a:pPr>
            <a:r>
              <a:rPr lang="en-US" dirty="0">
                <a:latin typeface="Arial Nova Light" panose="020B0304020202020204" pitchFamily="34" charset="0"/>
              </a:rPr>
              <a:t>Individuals with PTSD misallocate </a:t>
            </a:r>
          </a:p>
          <a:p>
            <a:pPr marL="0" indent="0" algn="ctr">
              <a:buNone/>
            </a:pPr>
            <a:r>
              <a:rPr lang="en-US" dirty="0">
                <a:latin typeface="Arial Nova Light" panose="020B0304020202020204" pitchFamily="34" charset="0"/>
              </a:rPr>
              <a:t>extinction memories to dACC</a:t>
            </a:r>
          </a:p>
        </p:txBody>
      </p:sp>
      <p:sp>
        <p:nvSpPr>
          <p:cNvPr id="39" name="TextBox 38">
            <a:extLst>
              <a:ext uri="{FF2B5EF4-FFF2-40B4-BE49-F238E27FC236}">
                <a16:creationId xmlns:a16="http://schemas.microsoft.com/office/drawing/2014/main" id="{E0C3DBE0-66B5-4342-838D-66271331E58A}"/>
              </a:ext>
            </a:extLst>
          </p:cNvPr>
          <p:cNvSpPr txBox="1"/>
          <p:nvPr/>
        </p:nvSpPr>
        <p:spPr>
          <a:xfrm>
            <a:off x="4452387" y="5312172"/>
            <a:ext cx="6050252" cy="646331"/>
          </a:xfrm>
          <a:prstGeom prst="rect">
            <a:avLst/>
          </a:prstGeom>
          <a:noFill/>
        </p:spPr>
        <p:txBody>
          <a:bodyPr wrap="square">
            <a:spAutoFit/>
          </a:bodyPr>
          <a:lstStyle/>
          <a:p>
            <a:pPr marL="0" indent="0" algn="ctr">
              <a:buNone/>
            </a:pPr>
            <a:r>
              <a:rPr lang="en-US" dirty="0">
                <a:latin typeface="Arial Nova Light" panose="020B0304020202020204" pitchFamily="34" charset="0"/>
              </a:rPr>
              <a:t>Individuals with PTSD show increased amygdala-dACC connectivity for extinction memories</a:t>
            </a:r>
          </a:p>
        </p:txBody>
      </p:sp>
      <p:grpSp>
        <p:nvGrpSpPr>
          <p:cNvPr id="46" name="Group 45">
            <a:extLst>
              <a:ext uri="{FF2B5EF4-FFF2-40B4-BE49-F238E27FC236}">
                <a16:creationId xmlns:a16="http://schemas.microsoft.com/office/drawing/2014/main" id="{E34332D5-184C-4B24-BB1F-A65130268D59}"/>
              </a:ext>
            </a:extLst>
          </p:cNvPr>
          <p:cNvGrpSpPr/>
          <p:nvPr/>
        </p:nvGrpSpPr>
        <p:grpSpPr>
          <a:xfrm>
            <a:off x="270323" y="253325"/>
            <a:ext cx="2056215" cy="3613124"/>
            <a:chOff x="270323" y="253325"/>
            <a:chExt cx="2056215" cy="3613124"/>
          </a:xfrm>
        </p:grpSpPr>
        <p:pic>
          <p:nvPicPr>
            <p:cNvPr id="8" name="Picture 7" descr="A close up of a map&#10;&#10;Description automatically generated">
              <a:extLst>
                <a:ext uri="{FF2B5EF4-FFF2-40B4-BE49-F238E27FC236}">
                  <a16:creationId xmlns:a16="http://schemas.microsoft.com/office/drawing/2014/main" id="{F414B94B-66C6-41CF-937C-3F3C15270B0B}"/>
                </a:ext>
              </a:extLst>
            </p:cNvPr>
            <p:cNvPicPr>
              <a:picLocks noChangeAspect="1"/>
            </p:cNvPicPr>
            <p:nvPr/>
          </p:nvPicPr>
          <p:blipFill rotWithShape="1">
            <a:blip r:embed="rId3">
              <a:extLst>
                <a:ext uri="{28A0092B-C50C-407E-A947-70E740481C1C}">
                  <a14:useLocalDpi xmlns:a14="http://schemas.microsoft.com/office/drawing/2010/main" val="0"/>
                </a:ext>
              </a:extLst>
            </a:blip>
            <a:srcRect r="86410"/>
            <a:stretch/>
          </p:blipFill>
          <p:spPr>
            <a:xfrm>
              <a:off x="270323" y="253613"/>
              <a:ext cx="612943" cy="3608100"/>
            </a:xfrm>
            <a:prstGeom prst="rect">
              <a:avLst/>
            </a:prstGeom>
          </p:spPr>
        </p:pic>
        <p:pic>
          <p:nvPicPr>
            <p:cNvPr id="12" name="Picture 11" descr="A close up of a map&#10;&#10;Description automatically generated">
              <a:extLst>
                <a:ext uri="{FF2B5EF4-FFF2-40B4-BE49-F238E27FC236}">
                  <a16:creationId xmlns:a16="http://schemas.microsoft.com/office/drawing/2014/main" id="{37B56A06-0C51-4659-9351-9BFA854F54F2}"/>
                </a:ext>
              </a:extLst>
            </p:cNvPr>
            <p:cNvPicPr>
              <a:picLocks noChangeAspect="1"/>
            </p:cNvPicPr>
            <p:nvPr/>
          </p:nvPicPr>
          <p:blipFill rotWithShape="1">
            <a:blip r:embed="rId3">
              <a:extLst>
                <a:ext uri="{28A0092B-C50C-407E-A947-70E740481C1C}">
                  <a14:useLocalDpi xmlns:a14="http://schemas.microsoft.com/office/drawing/2010/main" val="0"/>
                </a:ext>
              </a:extLst>
            </a:blip>
            <a:srcRect l="25471" r="60939"/>
            <a:stretch/>
          </p:blipFill>
          <p:spPr>
            <a:xfrm>
              <a:off x="881743" y="253325"/>
              <a:ext cx="612943" cy="3608100"/>
            </a:xfrm>
            <a:prstGeom prst="rect">
              <a:avLst/>
            </a:prstGeom>
          </p:spPr>
        </p:pic>
        <p:pic>
          <p:nvPicPr>
            <p:cNvPr id="14" name="Picture 13" descr="A close up of a map&#10;&#10;Description automatically generated">
              <a:extLst>
                <a:ext uri="{FF2B5EF4-FFF2-40B4-BE49-F238E27FC236}">
                  <a16:creationId xmlns:a16="http://schemas.microsoft.com/office/drawing/2014/main" id="{117A9328-C5B3-4D2A-83BD-75B0110C28A6}"/>
                </a:ext>
              </a:extLst>
            </p:cNvPr>
            <p:cNvPicPr>
              <a:picLocks noChangeAspect="1"/>
            </p:cNvPicPr>
            <p:nvPr/>
          </p:nvPicPr>
          <p:blipFill rotWithShape="1">
            <a:blip r:embed="rId3">
              <a:extLst>
                <a:ext uri="{28A0092B-C50C-407E-A947-70E740481C1C}">
                  <a14:useLocalDpi xmlns:a14="http://schemas.microsoft.com/office/drawing/2010/main" val="0"/>
                </a:ext>
              </a:extLst>
            </a:blip>
            <a:srcRect l="83295" r="3115"/>
            <a:stretch/>
          </p:blipFill>
          <p:spPr>
            <a:xfrm>
              <a:off x="1574953" y="258349"/>
              <a:ext cx="612943" cy="3608100"/>
            </a:xfrm>
            <a:prstGeom prst="rect">
              <a:avLst/>
            </a:prstGeom>
          </p:spPr>
        </p:pic>
        <p:pic>
          <p:nvPicPr>
            <p:cNvPr id="16" name="Picture 15" descr="A close up of a map&#10;&#10;Description automatically generated">
              <a:extLst>
                <a:ext uri="{FF2B5EF4-FFF2-40B4-BE49-F238E27FC236}">
                  <a16:creationId xmlns:a16="http://schemas.microsoft.com/office/drawing/2014/main" id="{C700E8F5-D726-46BF-A8E2-9A0D6F9A9284}"/>
                </a:ext>
              </a:extLst>
            </p:cNvPr>
            <p:cNvPicPr>
              <a:picLocks noChangeAspect="1"/>
            </p:cNvPicPr>
            <p:nvPr/>
          </p:nvPicPr>
          <p:blipFill rotWithShape="1">
            <a:blip r:embed="rId3">
              <a:extLst>
                <a:ext uri="{28A0092B-C50C-407E-A947-70E740481C1C}">
                  <a14:useLocalDpi xmlns:a14="http://schemas.microsoft.com/office/drawing/2010/main" val="0"/>
                </a:ext>
              </a:extLst>
            </a:blip>
            <a:srcRect l="68329" r="15006" b="90466"/>
            <a:stretch/>
          </p:blipFill>
          <p:spPr>
            <a:xfrm>
              <a:off x="1574953" y="256075"/>
              <a:ext cx="751585" cy="343988"/>
            </a:xfrm>
            <a:prstGeom prst="rect">
              <a:avLst/>
            </a:prstGeom>
          </p:spPr>
        </p:pic>
        <p:sp>
          <p:nvSpPr>
            <p:cNvPr id="43" name="TextBox 42">
              <a:extLst>
                <a:ext uri="{FF2B5EF4-FFF2-40B4-BE49-F238E27FC236}">
                  <a16:creationId xmlns:a16="http://schemas.microsoft.com/office/drawing/2014/main" id="{E5320629-0B4E-4576-A579-6CE8A408675D}"/>
                </a:ext>
              </a:extLst>
            </p:cNvPr>
            <p:cNvSpPr txBox="1"/>
            <p:nvPr/>
          </p:nvSpPr>
          <p:spPr>
            <a:xfrm>
              <a:off x="902093" y="534132"/>
              <a:ext cx="602304" cy="523220"/>
            </a:xfrm>
            <a:prstGeom prst="rect">
              <a:avLst/>
            </a:prstGeom>
            <a:noFill/>
          </p:spPr>
          <p:txBody>
            <a:bodyPr wrap="square" rtlCol="0">
              <a:spAutoFit/>
            </a:bodyPr>
            <a:lstStyle/>
            <a:p>
              <a:pPr algn="ctr"/>
              <a:r>
                <a:rPr lang="en-US" sz="2800" dirty="0">
                  <a:solidFill>
                    <a:srgbClr val="7A117A"/>
                  </a:solidFill>
                  <a:latin typeface="Arial Nova Light" panose="020B0304020202020204" pitchFamily="34" charset="0"/>
                  <a:cs typeface="Arial" panose="020B0604020202020204" pitchFamily="34" charset="0"/>
                </a:rPr>
                <a:t>***</a:t>
              </a:r>
              <a:endParaRPr lang="en-US" sz="2800" baseline="-25000" dirty="0">
                <a:solidFill>
                  <a:srgbClr val="7A117A"/>
                </a:solidFill>
                <a:latin typeface="Arial Nova Light" panose="020B0304020202020204" pitchFamily="34" charset="0"/>
                <a:cs typeface="Arial" panose="020B0604020202020204" pitchFamily="34" charset="0"/>
              </a:endParaRPr>
            </a:p>
          </p:txBody>
        </p:sp>
        <p:sp>
          <p:nvSpPr>
            <p:cNvPr id="45" name="TextBox 44">
              <a:extLst>
                <a:ext uri="{FF2B5EF4-FFF2-40B4-BE49-F238E27FC236}">
                  <a16:creationId xmlns:a16="http://schemas.microsoft.com/office/drawing/2014/main" id="{68DA6089-5C52-48F6-B2EB-14FD89A1E6A8}"/>
                </a:ext>
              </a:extLst>
            </p:cNvPr>
            <p:cNvSpPr txBox="1"/>
            <p:nvPr/>
          </p:nvSpPr>
          <p:spPr>
            <a:xfrm>
              <a:off x="1393919" y="412041"/>
              <a:ext cx="878096" cy="502702"/>
            </a:xfrm>
            <a:prstGeom prst="rect">
              <a:avLst/>
            </a:prstGeom>
            <a:noFill/>
          </p:spPr>
          <p:txBody>
            <a:bodyPr wrap="square" rtlCol="0">
              <a:spAutoFit/>
            </a:bodyPr>
            <a:lstStyle/>
            <a:p>
              <a:pPr algn="ctr"/>
              <a:r>
                <a:rPr lang="en-US" sz="4000" baseline="-25000" dirty="0">
                  <a:solidFill>
                    <a:srgbClr val="3A7F58"/>
                  </a:solidFill>
                  <a:latin typeface="Arial Nova Light" panose="020B0304020202020204" pitchFamily="34" charset="0"/>
                  <a:cs typeface="Arial" panose="020B0604020202020204" pitchFamily="34" charset="0"/>
                </a:rPr>
                <a:t>***</a:t>
              </a:r>
            </a:p>
          </p:txBody>
        </p:sp>
      </p:grpSp>
      <p:grpSp>
        <p:nvGrpSpPr>
          <p:cNvPr id="51" name="Group 50">
            <a:extLst>
              <a:ext uri="{FF2B5EF4-FFF2-40B4-BE49-F238E27FC236}">
                <a16:creationId xmlns:a16="http://schemas.microsoft.com/office/drawing/2014/main" id="{C00E4821-3F8B-4840-9C1C-B019F6555123}"/>
              </a:ext>
            </a:extLst>
          </p:cNvPr>
          <p:cNvGrpSpPr/>
          <p:nvPr/>
        </p:nvGrpSpPr>
        <p:grpSpPr>
          <a:xfrm>
            <a:off x="9466532" y="1221422"/>
            <a:ext cx="1960460" cy="3823975"/>
            <a:chOff x="9466532" y="1221422"/>
            <a:chExt cx="1960460" cy="3823975"/>
          </a:xfrm>
        </p:grpSpPr>
        <p:pic>
          <p:nvPicPr>
            <p:cNvPr id="20" name="Picture 19" descr="A close up of a logo&#10;&#10;Description automatically generated">
              <a:extLst>
                <a:ext uri="{FF2B5EF4-FFF2-40B4-BE49-F238E27FC236}">
                  <a16:creationId xmlns:a16="http://schemas.microsoft.com/office/drawing/2014/main" id="{F079FB4E-6A55-4461-899E-42A7B6AA77DE}"/>
                </a:ext>
              </a:extLst>
            </p:cNvPr>
            <p:cNvPicPr>
              <a:picLocks noChangeAspect="1"/>
            </p:cNvPicPr>
            <p:nvPr/>
          </p:nvPicPr>
          <p:blipFill rotWithShape="1">
            <a:blip r:embed="rId4">
              <a:extLst>
                <a:ext uri="{28A0092B-C50C-407E-A947-70E740481C1C}">
                  <a14:useLocalDpi xmlns:a14="http://schemas.microsoft.com/office/drawing/2010/main" val="0"/>
                </a:ext>
              </a:extLst>
            </a:blip>
            <a:srcRect r="86477"/>
            <a:stretch/>
          </p:blipFill>
          <p:spPr>
            <a:xfrm>
              <a:off x="9466532" y="1221422"/>
              <a:ext cx="646393" cy="3823975"/>
            </a:xfrm>
            <a:prstGeom prst="rect">
              <a:avLst/>
            </a:prstGeom>
          </p:spPr>
        </p:pic>
        <p:pic>
          <p:nvPicPr>
            <p:cNvPr id="21" name="Picture 20" descr="A close up of a logo&#10;&#10;Description automatically generated">
              <a:extLst>
                <a:ext uri="{FF2B5EF4-FFF2-40B4-BE49-F238E27FC236}">
                  <a16:creationId xmlns:a16="http://schemas.microsoft.com/office/drawing/2014/main" id="{508B8CFA-172D-4F51-91DD-8D1A6EF6B725}"/>
                </a:ext>
              </a:extLst>
            </p:cNvPr>
            <p:cNvPicPr>
              <a:picLocks noChangeAspect="1"/>
            </p:cNvPicPr>
            <p:nvPr/>
          </p:nvPicPr>
          <p:blipFill rotWithShape="1">
            <a:blip r:embed="rId4">
              <a:extLst>
                <a:ext uri="{28A0092B-C50C-407E-A947-70E740481C1C}">
                  <a14:useLocalDpi xmlns:a14="http://schemas.microsoft.com/office/drawing/2010/main" val="0"/>
                </a:ext>
              </a:extLst>
            </a:blip>
            <a:srcRect l="26031" r="49589"/>
            <a:stretch/>
          </p:blipFill>
          <p:spPr>
            <a:xfrm>
              <a:off x="10101324" y="1221422"/>
              <a:ext cx="1165358" cy="3823975"/>
            </a:xfrm>
            <a:prstGeom prst="rect">
              <a:avLst/>
            </a:prstGeom>
          </p:spPr>
        </p:pic>
        <p:sp>
          <p:nvSpPr>
            <p:cNvPr id="48" name="TextBox 47">
              <a:extLst>
                <a:ext uri="{FF2B5EF4-FFF2-40B4-BE49-F238E27FC236}">
                  <a16:creationId xmlns:a16="http://schemas.microsoft.com/office/drawing/2014/main" id="{7BB6936B-8CAF-48B3-92C1-E5933E1BFE8D}"/>
                </a:ext>
              </a:extLst>
            </p:cNvPr>
            <p:cNvSpPr txBox="1"/>
            <p:nvPr/>
          </p:nvSpPr>
          <p:spPr>
            <a:xfrm>
              <a:off x="10106901" y="1493501"/>
              <a:ext cx="602304" cy="523220"/>
            </a:xfrm>
            <a:prstGeom prst="rect">
              <a:avLst/>
            </a:prstGeom>
            <a:noFill/>
          </p:spPr>
          <p:txBody>
            <a:bodyPr wrap="square" rtlCol="0">
              <a:spAutoFit/>
            </a:bodyPr>
            <a:lstStyle/>
            <a:p>
              <a:pPr algn="ctr"/>
              <a:r>
                <a:rPr lang="en-US" sz="2800" dirty="0">
                  <a:solidFill>
                    <a:srgbClr val="7A117A"/>
                  </a:solidFill>
                  <a:latin typeface="Arial Nova Light" panose="020B0304020202020204" pitchFamily="34" charset="0"/>
                  <a:cs typeface="Arial" panose="020B0604020202020204" pitchFamily="34" charset="0"/>
                </a:rPr>
                <a:t>***</a:t>
              </a:r>
              <a:endParaRPr lang="en-US" sz="2800" baseline="-25000" dirty="0">
                <a:solidFill>
                  <a:srgbClr val="7A117A"/>
                </a:solidFill>
                <a:latin typeface="Arial Nova Light" panose="020B0304020202020204" pitchFamily="34" charset="0"/>
                <a:cs typeface="Arial" panose="020B0604020202020204" pitchFamily="34" charset="0"/>
              </a:endParaRPr>
            </a:p>
          </p:txBody>
        </p:sp>
        <p:sp>
          <p:nvSpPr>
            <p:cNvPr id="50" name="TextBox 49">
              <a:extLst>
                <a:ext uri="{FF2B5EF4-FFF2-40B4-BE49-F238E27FC236}">
                  <a16:creationId xmlns:a16="http://schemas.microsoft.com/office/drawing/2014/main" id="{58D17981-2C81-4558-8F3A-DD19D1DBB6C5}"/>
                </a:ext>
              </a:extLst>
            </p:cNvPr>
            <p:cNvSpPr txBox="1"/>
            <p:nvPr/>
          </p:nvSpPr>
          <p:spPr>
            <a:xfrm>
              <a:off x="10548896" y="1380353"/>
              <a:ext cx="878096" cy="502702"/>
            </a:xfrm>
            <a:prstGeom prst="rect">
              <a:avLst/>
            </a:prstGeom>
            <a:noFill/>
          </p:spPr>
          <p:txBody>
            <a:bodyPr wrap="square" rtlCol="0">
              <a:spAutoFit/>
            </a:bodyPr>
            <a:lstStyle/>
            <a:p>
              <a:pPr algn="ctr"/>
              <a:r>
                <a:rPr lang="en-US" sz="4000" baseline="-25000" dirty="0">
                  <a:solidFill>
                    <a:srgbClr val="3A7F58"/>
                  </a:solidFill>
                  <a:latin typeface="Arial Nova Light" panose="020B0304020202020204" pitchFamily="34" charset="0"/>
                  <a:cs typeface="Arial" panose="020B0604020202020204" pitchFamily="34" charset="0"/>
                </a:rPr>
                <a:t>*</a:t>
              </a:r>
            </a:p>
          </p:txBody>
        </p:sp>
      </p:grpSp>
      <p:grpSp>
        <p:nvGrpSpPr>
          <p:cNvPr id="53" name="Group 52">
            <a:extLst>
              <a:ext uri="{FF2B5EF4-FFF2-40B4-BE49-F238E27FC236}">
                <a16:creationId xmlns:a16="http://schemas.microsoft.com/office/drawing/2014/main" id="{A105908A-56D5-41ED-A717-7F17720F6650}"/>
              </a:ext>
            </a:extLst>
          </p:cNvPr>
          <p:cNvGrpSpPr/>
          <p:nvPr/>
        </p:nvGrpSpPr>
        <p:grpSpPr>
          <a:xfrm>
            <a:off x="2418083" y="3253996"/>
            <a:ext cx="2508483" cy="3405064"/>
            <a:chOff x="2418083" y="3253996"/>
            <a:chExt cx="2508483" cy="3405064"/>
          </a:xfrm>
        </p:grpSpPr>
        <p:grpSp>
          <p:nvGrpSpPr>
            <p:cNvPr id="32" name="Group 31">
              <a:extLst>
                <a:ext uri="{FF2B5EF4-FFF2-40B4-BE49-F238E27FC236}">
                  <a16:creationId xmlns:a16="http://schemas.microsoft.com/office/drawing/2014/main" id="{C1F8A708-207C-4B9C-AD28-021EB35C9FBC}"/>
                </a:ext>
              </a:extLst>
            </p:cNvPr>
            <p:cNvGrpSpPr/>
            <p:nvPr/>
          </p:nvGrpSpPr>
          <p:grpSpPr>
            <a:xfrm>
              <a:off x="2653363" y="3286060"/>
              <a:ext cx="2067990" cy="3166085"/>
              <a:chOff x="2667396" y="2103594"/>
              <a:chExt cx="2895965" cy="4433713"/>
            </a:xfrm>
          </p:grpSpPr>
          <p:pic>
            <p:nvPicPr>
              <p:cNvPr id="24" name="Picture 23" descr="A picture containing clock&#10;&#10;Description automatically generated">
                <a:extLst>
                  <a:ext uri="{FF2B5EF4-FFF2-40B4-BE49-F238E27FC236}">
                    <a16:creationId xmlns:a16="http://schemas.microsoft.com/office/drawing/2014/main" id="{9736861F-931D-4F74-95F6-AFBFDA99F32E}"/>
                  </a:ext>
                </a:extLst>
              </p:cNvPr>
              <p:cNvPicPr>
                <a:picLocks noChangeAspect="1"/>
              </p:cNvPicPr>
              <p:nvPr/>
            </p:nvPicPr>
            <p:blipFill rotWithShape="1">
              <a:blip r:embed="rId5">
                <a:extLst>
                  <a:ext uri="{28A0092B-C50C-407E-A947-70E740481C1C}">
                    <a14:useLocalDpi xmlns:a14="http://schemas.microsoft.com/office/drawing/2010/main" val="0"/>
                  </a:ext>
                </a:extLst>
              </a:blip>
              <a:srcRect t="8347" r="68179" b="9625"/>
              <a:stretch/>
            </p:blipFill>
            <p:spPr>
              <a:xfrm>
                <a:off x="2667396" y="2253764"/>
                <a:ext cx="1941286" cy="4283543"/>
              </a:xfrm>
              <a:prstGeom prst="rect">
                <a:avLst/>
              </a:prstGeom>
            </p:spPr>
          </p:pic>
          <p:pic>
            <p:nvPicPr>
              <p:cNvPr id="25" name="Picture 24" descr="A picture containing clock&#10;&#10;Description automatically generated">
                <a:extLst>
                  <a:ext uri="{FF2B5EF4-FFF2-40B4-BE49-F238E27FC236}">
                    <a16:creationId xmlns:a16="http://schemas.microsoft.com/office/drawing/2014/main" id="{4F2CEBD2-2803-4279-8A03-CEBDE10225FD}"/>
                  </a:ext>
                </a:extLst>
              </p:cNvPr>
              <p:cNvPicPr>
                <a:picLocks noChangeAspect="1"/>
              </p:cNvPicPr>
              <p:nvPr/>
            </p:nvPicPr>
            <p:blipFill rotWithShape="1">
              <a:blip r:embed="rId5">
                <a:extLst>
                  <a:ext uri="{28A0092B-C50C-407E-A947-70E740481C1C}">
                    <a14:useLocalDpi xmlns:a14="http://schemas.microsoft.com/office/drawing/2010/main" val="0"/>
                  </a:ext>
                </a:extLst>
              </a:blip>
              <a:srcRect l="55198" t="5472" r="29244" b="9625"/>
              <a:stretch/>
            </p:blipFill>
            <p:spPr>
              <a:xfrm>
                <a:off x="4614246" y="2103594"/>
                <a:ext cx="949115" cy="4433713"/>
              </a:xfrm>
              <a:prstGeom prst="rect">
                <a:avLst/>
              </a:prstGeom>
            </p:spPr>
          </p:pic>
          <p:pic>
            <p:nvPicPr>
              <p:cNvPr id="30" name="Picture 29" descr="A close up of a logo&#10;&#10;Description automatically generated">
                <a:extLst>
                  <a:ext uri="{FF2B5EF4-FFF2-40B4-BE49-F238E27FC236}">
                    <a16:creationId xmlns:a16="http://schemas.microsoft.com/office/drawing/2014/main" id="{03612F1B-D873-4848-8FF0-1FBA44E2CA81}"/>
                  </a:ext>
                </a:extLst>
              </p:cNvPr>
              <p:cNvPicPr>
                <a:picLocks noChangeAspect="1"/>
              </p:cNvPicPr>
              <p:nvPr/>
            </p:nvPicPr>
            <p:blipFill rotWithShape="1">
              <a:blip r:embed="rId4">
                <a:extLst>
                  <a:ext uri="{28A0092B-C50C-407E-A947-70E740481C1C}">
                    <a14:useLocalDpi xmlns:a14="http://schemas.microsoft.com/office/drawing/2010/main" val="0"/>
                  </a:ext>
                </a:extLst>
              </a:blip>
              <a:srcRect l="26031" r="61146" b="91042"/>
              <a:stretch/>
            </p:blipFill>
            <p:spPr>
              <a:xfrm>
                <a:off x="4216673" y="2253764"/>
                <a:ext cx="612943" cy="342563"/>
              </a:xfrm>
              <a:prstGeom prst="rect">
                <a:avLst/>
              </a:prstGeom>
            </p:spPr>
          </p:pic>
          <p:sp>
            <p:nvSpPr>
              <p:cNvPr id="31" name="Rectangle 30">
                <a:extLst>
                  <a:ext uri="{FF2B5EF4-FFF2-40B4-BE49-F238E27FC236}">
                    <a16:creationId xmlns:a16="http://schemas.microsoft.com/office/drawing/2014/main" id="{86AF2EA4-B0DD-4616-B151-9E155A62697F}"/>
                  </a:ext>
                </a:extLst>
              </p:cNvPr>
              <p:cNvSpPr/>
              <p:nvPr/>
            </p:nvSpPr>
            <p:spPr>
              <a:xfrm>
                <a:off x="4434603" y="5557467"/>
                <a:ext cx="502209" cy="83859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5" name="TextBox 34">
              <a:extLst>
                <a:ext uri="{FF2B5EF4-FFF2-40B4-BE49-F238E27FC236}">
                  <a16:creationId xmlns:a16="http://schemas.microsoft.com/office/drawing/2014/main" id="{E5CFD349-06C5-4B98-AE61-D758832FC2D9}"/>
                </a:ext>
              </a:extLst>
            </p:cNvPr>
            <p:cNvSpPr txBox="1"/>
            <p:nvPr/>
          </p:nvSpPr>
          <p:spPr>
            <a:xfrm>
              <a:off x="3111745" y="6351283"/>
              <a:ext cx="1011252" cy="307777"/>
            </a:xfrm>
            <a:prstGeom prst="rect">
              <a:avLst/>
            </a:prstGeom>
            <a:noFill/>
          </p:spPr>
          <p:txBody>
            <a:bodyPr wrap="square">
              <a:spAutoFit/>
            </a:bodyPr>
            <a:lstStyle/>
            <a:p>
              <a:pPr marL="0" indent="0" algn="ctr">
                <a:buNone/>
              </a:pPr>
              <a:r>
                <a:rPr lang="en-US" sz="1400" dirty="0">
                  <a:latin typeface="Arial Nova Light" panose="020B0304020202020204" pitchFamily="34" charset="0"/>
                </a:rPr>
                <a:t>Healthy</a:t>
              </a:r>
            </a:p>
          </p:txBody>
        </p:sp>
        <p:sp>
          <p:nvSpPr>
            <p:cNvPr id="37" name="TextBox 36">
              <a:extLst>
                <a:ext uri="{FF2B5EF4-FFF2-40B4-BE49-F238E27FC236}">
                  <a16:creationId xmlns:a16="http://schemas.microsoft.com/office/drawing/2014/main" id="{6C11171D-A0C5-4CF8-95F2-70473A3895AB}"/>
                </a:ext>
              </a:extLst>
            </p:cNvPr>
            <p:cNvSpPr txBox="1"/>
            <p:nvPr/>
          </p:nvSpPr>
          <p:spPr>
            <a:xfrm>
              <a:off x="3915314" y="6351283"/>
              <a:ext cx="1011252" cy="307777"/>
            </a:xfrm>
            <a:prstGeom prst="rect">
              <a:avLst/>
            </a:prstGeom>
            <a:noFill/>
          </p:spPr>
          <p:txBody>
            <a:bodyPr wrap="square">
              <a:spAutoFit/>
            </a:bodyPr>
            <a:lstStyle/>
            <a:p>
              <a:pPr marL="0" indent="0" algn="ctr">
                <a:buNone/>
              </a:pPr>
              <a:r>
                <a:rPr lang="en-US" sz="1400" dirty="0">
                  <a:latin typeface="Arial Nova Light" panose="020B0304020202020204" pitchFamily="34" charset="0"/>
                </a:rPr>
                <a:t>PTSD</a:t>
              </a:r>
            </a:p>
          </p:txBody>
        </p:sp>
        <p:sp>
          <p:nvSpPr>
            <p:cNvPr id="33" name="TextBox 32">
              <a:extLst>
                <a:ext uri="{FF2B5EF4-FFF2-40B4-BE49-F238E27FC236}">
                  <a16:creationId xmlns:a16="http://schemas.microsoft.com/office/drawing/2014/main" id="{908FC15F-4068-4212-A5BD-0C7BBD0CE56F}"/>
                </a:ext>
              </a:extLst>
            </p:cNvPr>
            <p:cNvSpPr txBox="1"/>
            <p:nvPr/>
          </p:nvSpPr>
          <p:spPr>
            <a:xfrm rot="16200000">
              <a:off x="1497959" y="4699825"/>
              <a:ext cx="2178802" cy="338554"/>
            </a:xfrm>
            <a:prstGeom prst="rect">
              <a:avLst/>
            </a:prstGeom>
            <a:noFill/>
          </p:spPr>
          <p:txBody>
            <a:bodyPr wrap="none" rtlCol="0">
              <a:spAutoFit/>
            </a:bodyPr>
            <a:lstStyle/>
            <a:p>
              <a:pPr algn="ctr"/>
              <a:r>
                <a:rPr lang="en-US" sz="1100" dirty="0">
                  <a:solidFill>
                    <a:srgbClr val="3A7F58"/>
                  </a:solidFill>
                  <a:latin typeface="Arial Nova Light" panose="020B0304020202020204" pitchFamily="34" charset="0"/>
                </a:rPr>
                <a:t>Extinction CS+ </a:t>
              </a:r>
              <a:r>
                <a:rPr lang="en-US" sz="1600" dirty="0">
                  <a:latin typeface="Arial Nova Light" panose="020B0304020202020204" pitchFamily="34" charset="0"/>
                </a:rPr>
                <a:t>-</a:t>
              </a:r>
              <a:r>
                <a:rPr lang="en-US" sz="1100" dirty="0">
                  <a:solidFill>
                    <a:srgbClr val="3A7F58"/>
                  </a:solidFill>
                  <a:latin typeface="Arial Nova Light" panose="020B0304020202020204" pitchFamily="34" charset="0"/>
                </a:rPr>
                <a:t> </a:t>
              </a:r>
              <a:r>
                <a:rPr lang="en-US" sz="1100" dirty="0">
                  <a:solidFill>
                    <a:srgbClr val="7A117A"/>
                  </a:solidFill>
                  <a:latin typeface="Arial Nova Light" panose="020B0304020202020204" pitchFamily="34" charset="0"/>
                </a:rPr>
                <a:t>Acquisition CS+</a:t>
              </a:r>
              <a:endParaRPr lang="en-US" sz="1100" dirty="0">
                <a:solidFill>
                  <a:srgbClr val="3A7F58"/>
                </a:solidFill>
                <a:latin typeface="Arial Nova Light" panose="020B0304020202020204" pitchFamily="34" charset="0"/>
              </a:endParaRPr>
            </a:p>
          </p:txBody>
        </p:sp>
        <p:sp>
          <p:nvSpPr>
            <p:cNvPr id="52" name="TextBox 51">
              <a:extLst>
                <a:ext uri="{FF2B5EF4-FFF2-40B4-BE49-F238E27FC236}">
                  <a16:creationId xmlns:a16="http://schemas.microsoft.com/office/drawing/2014/main" id="{ED817B6E-218D-4965-91C9-90603B59FC9D}"/>
                </a:ext>
              </a:extLst>
            </p:cNvPr>
            <p:cNvSpPr txBox="1"/>
            <p:nvPr/>
          </p:nvSpPr>
          <p:spPr>
            <a:xfrm>
              <a:off x="4079412" y="3253996"/>
              <a:ext cx="602304" cy="523220"/>
            </a:xfrm>
            <a:prstGeom prst="rect">
              <a:avLst/>
            </a:prstGeom>
            <a:noFill/>
          </p:spPr>
          <p:txBody>
            <a:bodyPr wrap="square" rtlCol="0">
              <a:spAutoFit/>
            </a:bodyPr>
            <a:lstStyle/>
            <a:p>
              <a:pPr algn="ctr"/>
              <a:r>
                <a:rPr lang="en-US" sz="2800" dirty="0">
                  <a:solidFill>
                    <a:srgbClr val="4879AE"/>
                  </a:solidFill>
                  <a:latin typeface="Arial Nova Light" panose="020B0304020202020204" pitchFamily="34" charset="0"/>
                  <a:cs typeface="Arial" panose="020B0604020202020204" pitchFamily="34" charset="0"/>
                </a:rPr>
                <a:t>*</a:t>
              </a:r>
              <a:endParaRPr lang="en-US" sz="2800" baseline="-25000" dirty="0">
                <a:solidFill>
                  <a:srgbClr val="4879AE"/>
                </a:solidFill>
                <a:latin typeface="Arial Nova Light" panose="020B0304020202020204" pitchFamily="34" charset="0"/>
                <a:cs typeface="Arial" panose="020B0604020202020204" pitchFamily="34" charset="0"/>
              </a:endParaRPr>
            </a:p>
          </p:txBody>
        </p:sp>
      </p:grpSp>
    </p:spTree>
    <p:extLst>
      <p:ext uri="{BB962C8B-B14F-4D97-AF65-F5344CB8AC3E}">
        <p14:creationId xmlns:p14="http://schemas.microsoft.com/office/powerpoint/2010/main" val="296241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fade">
                                      <p:cBhvr>
                                        <p:cTn id="7" dur="500"/>
                                        <p:tgtEl>
                                          <p:spTgt spid="4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par>
                                <p:cTn id="17" presetID="10" presetClass="entr" presetSubtype="0" fill="hold" nodeType="withEffect">
                                  <p:stCondLst>
                                    <p:cond delay="0"/>
                                  </p:stCondLst>
                                  <p:childTnLst>
                                    <p:set>
                                      <p:cBhvr>
                                        <p:cTn id="18" dur="1" fill="hold">
                                          <p:stCondLst>
                                            <p:cond delay="0"/>
                                          </p:stCondLst>
                                        </p:cTn>
                                        <p:tgtEl>
                                          <p:spTgt spid="51"/>
                                        </p:tgtEl>
                                        <p:attrNameLst>
                                          <p:attrName>style.visibility</p:attrName>
                                        </p:attrNameLst>
                                      </p:cBhvr>
                                      <p:to>
                                        <p:strVal val="visible"/>
                                      </p:to>
                                    </p:set>
                                    <p:animEffect transition="in" filter="fade">
                                      <p:cBhvr>
                                        <p:cTn id="19" dur="500"/>
                                        <p:tgtEl>
                                          <p:spTgt spid="51"/>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53"/>
                                        </p:tgtEl>
                                        <p:attrNameLst>
                                          <p:attrName>style.visibility</p:attrName>
                                        </p:attrNameLst>
                                      </p:cBhvr>
                                      <p:to>
                                        <p:strVal val="visible"/>
                                      </p:to>
                                    </p:set>
                                    <p:animEffect transition="in" filter="fade">
                                      <p:cBhvr>
                                        <p:cTn id="24" dur="500"/>
                                        <p:tgtEl>
                                          <p:spTgt spid="53"/>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9"/>
                                        </p:tgtEl>
                                        <p:attrNameLst>
                                          <p:attrName>style.visibility</p:attrName>
                                        </p:attrNameLst>
                                      </p:cBhvr>
                                      <p:to>
                                        <p:strVal val="visible"/>
                                      </p:to>
                                    </p:set>
                                    <p:animEffect transition="in" filter="fade">
                                      <p:cBhvr>
                                        <p:cTn id="27"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3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30E5E8AA-44CB-1E48-935C-A5A2AA6AD149}"/>
              </a:ext>
            </a:extLst>
          </p:cNvPr>
          <p:cNvSpPr txBox="1"/>
          <p:nvPr/>
        </p:nvSpPr>
        <p:spPr>
          <a:xfrm>
            <a:off x="1123226" y="1302657"/>
            <a:ext cx="8857673" cy="2031325"/>
          </a:xfrm>
          <a:prstGeom prst="rect">
            <a:avLst/>
          </a:prstGeom>
          <a:noFill/>
        </p:spPr>
        <p:txBody>
          <a:bodyPr wrap="square" rtlCol="0">
            <a:spAutoFit/>
          </a:bodyPr>
          <a:lstStyle/>
          <a:p>
            <a:pPr algn="ctr"/>
            <a:r>
              <a:rPr lang="en-US" dirty="0">
                <a:latin typeface="Arial Nova Light" panose="020B0304020202020204" pitchFamily="34" charset="0"/>
                <a:cs typeface="Arial" panose="020B0604020202020204" pitchFamily="34" charset="0"/>
              </a:rPr>
              <a:t>Searchlight radius = 6mm</a:t>
            </a:r>
          </a:p>
          <a:p>
            <a:endParaRPr lang="en-US" dirty="0">
              <a:latin typeface="Arial Nova Light" panose="020B0304020202020204" pitchFamily="34" charset="0"/>
              <a:cs typeface="Arial" panose="020B0604020202020204" pitchFamily="34" charset="0"/>
            </a:endParaRPr>
          </a:p>
          <a:p>
            <a:pPr algn="ctr"/>
            <a:r>
              <a:rPr lang="en-US" dirty="0">
                <a:latin typeface="Arial Nova Light" panose="020B0304020202020204" pitchFamily="34" charset="0"/>
                <a:cs typeface="Arial" panose="020B0604020202020204" pitchFamily="34" charset="0"/>
              </a:rPr>
              <a:t>Calculate emotional reinstatement at each location in the brain</a:t>
            </a:r>
          </a:p>
          <a:p>
            <a:endParaRPr lang="en-US" dirty="0">
              <a:latin typeface="Arial Nova Light" panose="020B0304020202020204" pitchFamily="34" charset="0"/>
              <a:cs typeface="Arial" panose="020B0604020202020204" pitchFamily="34" charset="0"/>
            </a:endParaRPr>
          </a:p>
          <a:p>
            <a:endParaRPr lang="en-US" dirty="0">
              <a:latin typeface="Arial Nova Light" panose="020B0304020202020204" pitchFamily="34" charset="0"/>
              <a:cs typeface="Arial" panose="020B0604020202020204" pitchFamily="34" charset="0"/>
            </a:endParaRPr>
          </a:p>
          <a:p>
            <a:br>
              <a:rPr lang="en-US" dirty="0">
                <a:latin typeface="Arial Nova Light" panose="020B0304020202020204" pitchFamily="34" charset="0"/>
                <a:cs typeface="Arial" panose="020B0604020202020204" pitchFamily="34" charset="0"/>
              </a:rPr>
            </a:br>
            <a:endParaRPr lang="en-US" dirty="0">
              <a:latin typeface="Arial Nova Light" panose="020B03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0A09E8CC-F8DD-2D49-B353-1C3EF92CD77C}"/>
              </a:ext>
            </a:extLst>
          </p:cNvPr>
          <p:cNvSpPr txBox="1">
            <a:spLocks/>
          </p:cNvSpPr>
          <p:nvPr/>
        </p:nvSpPr>
        <p:spPr>
          <a:xfrm>
            <a:off x="266700" y="173778"/>
            <a:ext cx="10993582" cy="107313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Arial Nova Light" panose="020B0304020202020204" pitchFamily="34" charset="0"/>
              </a:rPr>
              <a:t>Exploratory whole brain analysis – searchlight</a:t>
            </a:r>
          </a:p>
        </p:txBody>
      </p:sp>
      <p:pic>
        <p:nvPicPr>
          <p:cNvPr id="7" name="Picture 6" descr="A picture containing looking, fruit, head, table&#10;&#10;Description automatically generated">
            <a:extLst>
              <a:ext uri="{FF2B5EF4-FFF2-40B4-BE49-F238E27FC236}">
                <a16:creationId xmlns:a16="http://schemas.microsoft.com/office/drawing/2014/main" id="{41C576FD-D546-B240-A57C-FE6423FAA9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4306569" y="2213097"/>
            <a:ext cx="2902645" cy="2902645"/>
          </a:xfrm>
          <a:prstGeom prst="rect">
            <a:avLst/>
          </a:prstGeom>
        </p:spPr>
      </p:pic>
      <p:grpSp>
        <p:nvGrpSpPr>
          <p:cNvPr id="13" name="Group 12">
            <a:extLst>
              <a:ext uri="{FF2B5EF4-FFF2-40B4-BE49-F238E27FC236}">
                <a16:creationId xmlns:a16="http://schemas.microsoft.com/office/drawing/2014/main" id="{10549DF7-CC2B-054E-B1DA-6CDDDB1018D4}"/>
              </a:ext>
            </a:extLst>
          </p:cNvPr>
          <p:cNvGrpSpPr/>
          <p:nvPr/>
        </p:nvGrpSpPr>
        <p:grpSpPr>
          <a:xfrm>
            <a:off x="6096000" y="3284507"/>
            <a:ext cx="550585" cy="543043"/>
            <a:chOff x="983849" y="2048719"/>
            <a:chExt cx="1689903" cy="1666754"/>
          </a:xfrm>
          <a:solidFill>
            <a:srgbClr val="B5EBF1"/>
          </a:solidFill>
        </p:grpSpPr>
        <p:sp>
          <p:nvSpPr>
            <p:cNvPr id="8" name="Rectangle 7">
              <a:extLst>
                <a:ext uri="{FF2B5EF4-FFF2-40B4-BE49-F238E27FC236}">
                  <a16:creationId xmlns:a16="http://schemas.microsoft.com/office/drawing/2014/main" id="{CDCC0385-59C3-284D-87E9-B4023D754BC5}"/>
                </a:ext>
              </a:extLst>
            </p:cNvPr>
            <p:cNvSpPr/>
            <p:nvPr/>
          </p:nvSpPr>
          <p:spPr>
            <a:xfrm>
              <a:off x="983849" y="2604304"/>
              <a:ext cx="555584" cy="555584"/>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2247988-4DDF-F94A-945E-462435AD41CC}"/>
                </a:ext>
              </a:extLst>
            </p:cNvPr>
            <p:cNvSpPr/>
            <p:nvPr/>
          </p:nvSpPr>
          <p:spPr>
            <a:xfrm>
              <a:off x="1551009" y="2604304"/>
              <a:ext cx="555584" cy="555584"/>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EDD773A-F485-5D43-B1E1-02A1BFBBD11F}"/>
                </a:ext>
              </a:extLst>
            </p:cNvPr>
            <p:cNvSpPr/>
            <p:nvPr/>
          </p:nvSpPr>
          <p:spPr>
            <a:xfrm>
              <a:off x="2118168" y="2604304"/>
              <a:ext cx="555584" cy="555584"/>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1E8CE14-1D95-F24E-8802-3296F919508C}"/>
                </a:ext>
              </a:extLst>
            </p:cNvPr>
            <p:cNvSpPr/>
            <p:nvPr/>
          </p:nvSpPr>
          <p:spPr>
            <a:xfrm>
              <a:off x="1551009" y="2048719"/>
              <a:ext cx="555584" cy="555584"/>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3567F7E-66E1-C844-A213-FC6B9371FA63}"/>
                </a:ext>
              </a:extLst>
            </p:cNvPr>
            <p:cNvSpPr/>
            <p:nvPr/>
          </p:nvSpPr>
          <p:spPr>
            <a:xfrm>
              <a:off x="1551009" y="3159889"/>
              <a:ext cx="555584" cy="555584"/>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TextBox 14">
            <a:extLst>
              <a:ext uri="{FF2B5EF4-FFF2-40B4-BE49-F238E27FC236}">
                <a16:creationId xmlns:a16="http://schemas.microsoft.com/office/drawing/2014/main" id="{9566AA17-0C13-2843-AEA2-AC1E626E789E}"/>
              </a:ext>
            </a:extLst>
          </p:cNvPr>
          <p:cNvSpPr txBox="1"/>
          <p:nvPr/>
        </p:nvSpPr>
        <p:spPr>
          <a:xfrm>
            <a:off x="1329054" y="4925190"/>
            <a:ext cx="8857673" cy="2031325"/>
          </a:xfrm>
          <a:prstGeom prst="rect">
            <a:avLst/>
          </a:prstGeom>
          <a:noFill/>
        </p:spPr>
        <p:txBody>
          <a:bodyPr wrap="square" rtlCol="0">
            <a:spAutoFit/>
          </a:bodyPr>
          <a:lstStyle/>
          <a:p>
            <a:pPr algn="ctr"/>
            <a:r>
              <a:rPr lang="en-US" dirty="0">
                <a:latin typeface="Arial Nova Light" panose="020B0304020202020204" pitchFamily="34" charset="0"/>
                <a:cs typeface="Arial" panose="020B0604020202020204" pitchFamily="34" charset="0"/>
              </a:rPr>
              <a:t>Restricted statistics to voxels &gt;=50% grey matter probability</a:t>
            </a:r>
          </a:p>
          <a:p>
            <a:pPr algn="ctr"/>
            <a:endParaRPr lang="en-US" dirty="0">
              <a:latin typeface="Arial Nova Light" panose="020B0304020202020204" pitchFamily="34" charset="0"/>
              <a:cs typeface="Arial" panose="020B0604020202020204" pitchFamily="34" charset="0"/>
            </a:endParaRPr>
          </a:p>
          <a:p>
            <a:pPr algn="ctr"/>
            <a:r>
              <a:rPr lang="en-US" dirty="0">
                <a:latin typeface="Arial Nova Light" panose="020B0304020202020204" pitchFamily="34" charset="0"/>
                <a:cs typeface="Arial" panose="020B0604020202020204" pitchFamily="34" charset="0"/>
              </a:rPr>
              <a:t>FDR cluster correction: activation threshold of </a:t>
            </a:r>
            <a:r>
              <a:rPr lang="en-US" i="1" dirty="0">
                <a:latin typeface="Arial Nova Light" panose="020B0304020202020204" pitchFamily="34" charset="0"/>
                <a:cs typeface="Arial" panose="020B0604020202020204" pitchFamily="34" charset="0"/>
              </a:rPr>
              <a:t>P</a:t>
            </a:r>
            <a:r>
              <a:rPr lang="en-US" dirty="0">
                <a:latin typeface="Arial Nova Light" panose="020B0304020202020204" pitchFamily="34" charset="0"/>
                <a:cs typeface="Arial" panose="020B0604020202020204" pitchFamily="34" charset="0"/>
              </a:rPr>
              <a:t> &lt; 0.001, and cluster threshold </a:t>
            </a:r>
            <a:r>
              <a:rPr lang="en-US" i="1" dirty="0">
                <a:latin typeface="Arial Nova Light" panose="020B0304020202020204" pitchFamily="34" charset="0"/>
                <a:cs typeface="Arial" panose="020B0604020202020204" pitchFamily="34" charset="0"/>
              </a:rPr>
              <a:t>P</a:t>
            </a:r>
            <a:r>
              <a:rPr lang="en-US" dirty="0">
                <a:latin typeface="Arial Nova Light" panose="020B0304020202020204" pitchFamily="34" charset="0"/>
                <a:cs typeface="Arial" panose="020B0604020202020204" pitchFamily="34" charset="0"/>
              </a:rPr>
              <a:t> &lt; 0.05</a:t>
            </a:r>
          </a:p>
          <a:p>
            <a:pPr algn="ctr"/>
            <a:endParaRPr lang="en-US" dirty="0">
              <a:latin typeface="Arial Nova Light" panose="020B0304020202020204" pitchFamily="34" charset="0"/>
              <a:cs typeface="Arial" panose="020B0604020202020204" pitchFamily="34" charset="0"/>
            </a:endParaRPr>
          </a:p>
          <a:p>
            <a:pPr algn="ctr"/>
            <a:r>
              <a:rPr lang="en-US" dirty="0">
                <a:latin typeface="Arial Nova Light" panose="020B0304020202020204" pitchFamily="34" charset="0"/>
                <a:cs typeface="Arial" panose="020B0604020202020204" pitchFamily="34" charset="0"/>
              </a:rPr>
              <a:t>No significant sub-cortical clusters</a:t>
            </a:r>
          </a:p>
          <a:p>
            <a:pPr algn="ctr"/>
            <a:br>
              <a:rPr lang="en-US" dirty="0">
                <a:latin typeface="Arial Nova Light" panose="020B0304020202020204" pitchFamily="34" charset="0"/>
                <a:cs typeface="Arial" panose="020B0604020202020204" pitchFamily="34" charset="0"/>
              </a:rPr>
            </a:br>
            <a:endParaRPr lang="en-US" dirty="0">
              <a:latin typeface="Arial Nova Light" panose="020B0304020202020204" pitchFamily="34" charset="0"/>
              <a:cs typeface="Arial" panose="020B0604020202020204" pitchFamily="34" charset="0"/>
            </a:endParaRPr>
          </a:p>
        </p:txBody>
      </p:sp>
    </p:spTree>
    <p:extLst>
      <p:ext uri="{BB962C8B-B14F-4D97-AF65-F5344CB8AC3E}">
        <p14:creationId xmlns:p14="http://schemas.microsoft.com/office/powerpoint/2010/main" val="1923006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fade">
                                      <p:cBhvr>
                                        <p:cTn id="7" dur="500"/>
                                        <p:tgtEl>
                                          <p:spTgt spid="1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
                                            <p:txEl>
                                              <p:pRg st="2" end="2"/>
                                            </p:txEl>
                                          </p:spTgt>
                                        </p:tgtEl>
                                        <p:attrNameLst>
                                          <p:attrName>style.visibility</p:attrName>
                                        </p:attrNameLst>
                                      </p:cBhvr>
                                      <p:to>
                                        <p:strVal val="visible"/>
                                      </p:to>
                                    </p:set>
                                    <p:animEffect transition="in" filter="fade">
                                      <p:cBhvr>
                                        <p:cTn id="12" dur="500"/>
                                        <p:tgtEl>
                                          <p:spTgt spid="1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0" presetClass="path" presetSubtype="0" fill="hold" nodeType="clickEffect">
                                  <p:stCondLst>
                                    <p:cond delay="0"/>
                                  </p:stCondLst>
                                  <p:childTnLst>
                                    <p:animMotion origin="layout" path="M 0.00221 -0.00232 C -0.00573 -0.03935 -0.01355 -0.07639 -0.02631 -0.0713 C -0.0392 -0.06644 -0.0599 0.02616 -0.07474 0.02801 C -0.08959 0.03009 -0.10886 -0.04445 -0.1155 -0.05949 " pathEditMode="relative" rAng="0" ptsTypes="AAAA">
                                      <p:cBhvr>
                                        <p:cTn id="21" dur="2000" fill="hold"/>
                                        <p:tgtEl>
                                          <p:spTgt spid="13"/>
                                        </p:tgtEl>
                                        <p:attrNameLst>
                                          <p:attrName>ppt_x</p:attrName>
                                          <p:attrName>ppt_y</p:attrName>
                                        </p:attrNameLst>
                                      </p:cBhvr>
                                      <p:rCtr x="-5885" y="-1968"/>
                                    </p:animMotion>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5">
                                            <p:txEl>
                                              <p:pRg st="0" end="0"/>
                                            </p:txEl>
                                          </p:spTgt>
                                        </p:tgtEl>
                                        <p:attrNameLst>
                                          <p:attrName>style.visibility</p:attrName>
                                        </p:attrNameLst>
                                      </p:cBhvr>
                                      <p:to>
                                        <p:strVal val="visible"/>
                                      </p:to>
                                    </p:set>
                                    <p:animEffect transition="in" filter="fade">
                                      <p:cBhvr>
                                        <p:cTn id="26" dur="500"/>
                                        <p:tgtEl>
                                          <p:spTgt spid="15">
                                            <p:txEl>
                                              <p:pRg st="0" end="0"/>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5">
                                            <p:txEl>
                                              <p:pRg st="2" end="2"/>
                                            </p:txEl>
                                          </p:spTgt>
                                        </p:tgtEl>
                                        <p:attrNameLst>
                                          <p:attrName>style.visibility</p:attrName>
                                        </p:attrNameLst>
                                      </p:cBhvr>
                                      <p:to>
                                        <p:strVal val="visible"/>
                                      </p:to>
                                    </p:set>
                                    <p:animEffect transition="in" filter="fade">
                                      <p:cBhvr>
                                        <p:cTn id="31" dur="500"/>
                                        <p:tgtEl>
                                          <p:spTgt spid="15">
                                            <p:txEl>
                                              <p:pRg st="2" end="2"/>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15">
                                            <p:txEl>
                                              <p:pRg st="4" end="4"/>
                                            </p:txEl>
                                          </p:spTgt>
                                        </p:tgtEl>
                                        <p:attrNameLst>
                                          <p:attrName>style.visibility</p:attrName>
                                        </p:attrNameLst>
                                      </p:cBhvr>
                                      <p:to>
                                        <p:strVal val="visible"/>
                                      </p:to>
                                    </p:set>
                                    <p:animEffect transition="in" filter="fade">
                                      <p:cBhvr>
                                        <p:cTn id="36" dur="500"/>
                                        <p:tgtEl>
                                          <p:spTgt spid="1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E49B40D6-03DE-CC45-8323-94E23EC58DD7}"/>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3968534" y="6155833"/>
            <a:ext cx="4254930" cy="709155"/>
          </a:xfrm>
        </p:spPr>
      </p:pic>
      <p:pic>
        <p:nvPicPr>
          <p:cNvPr id="7" name="Picture 6" descr="A picture containing headdress, helmet, table, doughnut&#10;&#10;Description automatically generated">
            <a:extLst>
              <a:ext uri="{FF2B5EF4-FFF2-40B4-BE49-F238E27FC236}">
                <a16:creationId xmlns:a16="http://schemas.microsoft.com/office/drawing/2014/main" id="{A4AB1FC8-53C0-894F-9FCF-33BE0AA8A129}"/>
              </a:ext>
            </a:extLst>
          </p:cNvPr>
          <p:cNvPicPr>
            <a:picLocks noChangeAspect="1"/>
          </p:cNvPicPr>
          <p:nvPr/>
        </p:nvPicPr>
        <p:blipFill rotWithShape="1">
          <a:blip r:embed="rId4">
            <a:extLst>
              <a:ext uri="{28A0092B-C50C-407E-A947-70E740481C1C}">
                <a14:useLocalDpi xmlns:a14="http://schemas.microsoft.com/office/drawing/2010/main" val="0"/>
              </a:ext>
            </a:extLst>
          </a:blip>
          <a:srcRect t="14726" b="15893"/>
          <a:stretch/>
        </p:blipFill>
        <p:spPr>
          <a:xfrm>
            <a:off x="334443" y="1084521"/>
            <a:ext cx="5380167" cy="1814548"/>
          </a:xfrm>
          <a:prstGeom prst="rect">
            <a:avLst/>
          </a:prstGeom>
        </p:spPr>
      </p:pic>
      <p:sp>
        <p:nvSpPr>
          <p:cNvPr id="8" name="Rectangle 7">
            <a:extLst>
              <a:ext uri="{FF2B5EF4-FFF2-40B4-BE49-F238E27FC236}">
                <a16:creationId xmlns:a16="http://schemas.microsoft.com/office/drawing/2014/main" id="{FA6B9D17-30EB-734D-8238-6B7CDC9C8503}"/>
              </a:ext>
            </a:extLst>
          </p:cNvPr>
          <p:cNvSpPr/>
          <p:nvPr/>
        </p:nvSpPr>
        <p:spPr>
          <a:xfrm>
            <a:off x="2974752" y="1084521"/>
            <a:ext cx="95033" cy="18145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 name="Group 15">
            <a:extLst>
              <a:ext uri="{FF2B5EF4-FFF2-40B4-BE49-F238E27FC236}">
                <a16:creationId xmlns:a16="http://schemas.microsoft.com/office/drawing/2014/main" id="{49CC97A3-8C6C-584E-9F9D-EC739B5A5E64}"/>
              </a:ext>
            </a:extLst>
          </p:cNvPr>
          <p:cNvGrpSpPr/>
          <p:nvPr/>
        </p:nvGrpSpPr>
        <p:grpSpPr>
          <a:xfrm>
            <a:off x="243772" y="3288919"/>
            <a:ext cx="5461960" cy="1814549"/>
            <a:chOff x="293832" y="3183323"/>
            <a:chExt cx="5140199" cy="1707655"/>
          </a:xfrm>
        </p:grpSpPr>
        <p:pic>
          <p:nvPicPr>
            <p:cNvPr id="11" name="Picture 10" descr="A picture containing table, pair, doughnut, photo&#10;&#10;Description automatically generated">
              <a:extLst>
                <a:ext uri="{FF2B5EF4-FFF2-40B4-BE49-F238E27FC236}">
                  <a16:creationId xmlns:a16="http://schemas.microsoft.com/office/drawing/2014/main" id="{11405EE4-AC7D-BD49-A8C2-41AC39E94AB7}"/>
                </a:ext>
              </a:extLst>
            </p:cNvPr>
            <p:cNvPicPr>
              <a:picLocks noChangeAspect="1"/>
            </p:cNvPicPr>
            <p:nvPr/>
          </p:nvPicPr>
          <p:blipFill rotWithShape="1">
            <a:blip r:embed="rId5">
              <a:extLst>
                <a:ext uri="{28A0092B-C50C-407E-A947-70E740481C1C}">
                  <a14:useLocalDpi xmlns:a14="http://schemas.microsoft.com/office/drawing/2010/main" val="0"/>
                </a:ext>
              </a:extLst>
            </a:blip>
            <a:srcRect t="16680" b="14977"/>
            <a:stretch/>
          </p:blipFill>
          <p:spPr>
            <a:xfrm>
              <a:off x="293832" y="3183323"/>
              <a:ext cx="5140199" cy="1707654"/>
            </a:xfrm>
            <a:prstGeom prst="rect">
              <a:avLst/>
            </a:prstGeom>
          </p:spPr>
        </p:pic>
        <p:sp>
          <p:nvSpPr>
            <p:cNvPr id="13" name="Rectangle 12">
              <a:extLst>
                <a:ext uri="{FF2B5EF4-FFF2-40B4-BE49-F238E27FC236}">
                  <a16:creationId xmlns:a16="http://schemas.microsoft.com/office/drawing/2014/main" id="{7F5FC07A-26CC-004F-8AFB-D2FA35B5A5CD}"/>
                </a:ext>
              </a:extLst>
            </p:cNvPr>
            <p:cNvSpPr/>
            <p:nvPr/>
          </p:nvSpPr>
          <p:spPr>
            <a:xfrm>
              <a:off x="2819214" y="3183324"/>
              <a:ext cx="89433" cy="17076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19" name="Picture 18" descr="A picture containing table, pair&#10;&#10;Description automatically generated">
            <a:extLst>
              <a:ext uri="{FF2B5EF4-FFF2-40B4-BE49-F238E27FC236}">
                <a16:creationId xmlns:a16="http://schemas.microsoft.com/office/drawing/2014/main" id="{2D112529-9D06-624F-8DB2-C2C28E3EFB67}"/>
              </a:ext>
            </a:extLst>
          </p:cNvPr>
          <p:cNvPicPr>
            <a:picLocks noChangeAspect="1"/>
          </p:cNvPicPr>
          <p:nvPr/>
        </p:nvPicPr>
        <p:blipFill rotWithShape="1">
          <a:blip r:embed="rId6">
            <a:extLst>
              <a:ext uri="{28A0092B-C50C-407E-A947-70E740481C1C}">
                <a14:useLocalDpi xmlns:a14="http://schemas.microsoft.com/office/drawing/2010/main" val="0"/>
              </a:ext>
            </a:extLst>
          </a:blip>
          <a:srcRect t="19351" b="14750"/>
          <a:stretch/>
        </p:blipFill>
        <p:spPr>
          <a:xfrm>
            <a:off x="6390169" y="3382427"/>
            <a:ext cx="5339530" cy="1710433"/>
          </a:xfrm>
          <a:prstGeom prst="rect">
            <a:avLst/>
          </a:prstGeom>
        </p:spPr>
      </p:pic>
      <p:pic>
        <p:nvPicPr>
          <p:cNvPr id="21" name="Picture 20" descr="A picture containing doughnut, looking, table, sitting&#10;&#10;Description automatically generated">
            <a:extLst>
              <a:ext uri="{FF2B5EF4-FFF2-40B4-BE49-F238E27FC236}">
                <a16:creationId xmlns:a16="http://schemas.microsoft.com/office/drawing/2014/main" id="{DA4D53D3-F364-8B48-9ADD-1F9793202B65}"/>
              </a:ext>
            </a:extLst>
          </p:cNvPr>
          <p:cNvPicPr>
            <a:picLocks noChangeAspect="1"/>
          </p:cNvPicPr>
          <p:nvPr/>
        </p:nvPicPr>
        <p:blipFill rotWithShape="1">
          <a:blip r:embed="rId7">
            <a:extLst>
              <a:ext uri="{28A0092B-C50C-407E-A947-70E740481C1C}">
                <a14:useLocalDpi xmlns:a14="http://schemas.microsoft.com/office/drawing/2010/main" val="0"/>
              </a:ext>
            </a:extLst>
          </a:blip>
          <a:srcRect t="15058" b="15031"/>
          <a:stretch/>
        </p:blipFill>
        <p:spPr>
          <a:xfrm>
            <a:off x="6436210" y="1160147"/>
            <a:ext cx="5339529" cy="1814548"/>
          </a:xfrm>
          <a:prstGeom prst="rect">
            <a:avLst/>
          </a:prstGeom>
        </p:spPr>
      </p:pic>
      <p:sp>
        <p:nvSpPr>
          <p:cNvPr id="22" name="Rectangle 21">
            <a:extLst>
              <a:ext uri="{FF2B5EF4-FFF2-40B4-BE49-F238E27FC236}">
                <a16:creationId xmlns:a16="http://schemas.microsoft.com/office/drawing/2014/main" id="{C830739A-DC48-BD49-BF20-81E36EA0B3F9}"/>
              </a:ext>
            </a:extLst>
          </p:cNvPr>
          <p:cNvSpPr/>
          <p:nvPr/>
        </p:nvSpPr>
        <p:spPr>
          <a:xfrm>
            <a:off x="9055261" y="1160147"/>
            <a:ext cx="95033" cy="18145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2ADA0BF1-46C7-6545-8305-D3A593CD5BCE}"/>
              </a:ext>
            </a:extLst>
          </p:cNvPr>
          <p:cNvSpPr/>
          <p:nvPr/>
        </p:nvSpPr>
        <p:spPr>
          <a:xfrm>
            <a:off x="9043685" y="3318794"/>
            <a:ext cx="95033" cy="18145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Box 23">
            <a:extLst>
              <a:ext uri="{FF2B5EF4-FFF2-40B4-BE49-F238E27FC236}">
                <a16:creationId xmlns:a16="http://schemas.microsoft.com/office/drawing/2014/main" id="{A8B4FE15-E7E9-C742-9DA3-1E854EB486E4}"/>
              </a:ext>
            </a:extLst>
          </p:cNvPr>
          <p:cNvSpPr txBox="1"/>
          <p:nvPr/>
        </p:nvSpPr>
        <p:spPr>
          <a:xfrm>
            <a:off x="2121809" y="171451"/>
            <a:ext cx="1975338" cy="523220"/>
          </a:xfrm>
          <a:prstGeom prst="rect">
            <a:avLst/>
          </a:prstGeom>
          <a:noFill/>
        </p:spPr>
        <p:txBody>
          <a:bodyPr wrap="square" rtlCol="0">
            <a:spAutoFit/>
          </a:bodyPr>
          <a:lstStyle/>
          <a:p>
            <a:pPr algn="ctr"/>
            <a:r>
              <a:rPr lang="en-US" sz="2800" b="1" dirty="0">
                <a:latin typeface="Arial Nova Light" panose="020B0304020202020204" pitchFamily="34" charset="0"/>
                <a:cs typeface="Arial" panose="020B0604020202020204" pitchFamily="34" charset="0"/>
              </a:rPr>
              <a:t>Healthy</a:t>
            </a:r>
            <a:endParaRPr lang="en-US" sz="2800" b="1" baseline="-25000" dirty="0">
              <a:latin typeface="Arial Nova Light" panose="020B0304020202020204" pitchFamily="34" charset="0"/>
              <a:cs typeface="Arial" panose="020B0604020202020204" pitchFamily="34" charset="0"/>
            </a:endParaRPr>
          </a:p>
        </p:txBody>
      </p:sp>
      <p:sp>
        <p:nvSpPr>
          <p:cNvPr id="25" name="TextBox 24">
            <a:extLst>
              <a:ext uri="{FF2B5EF4-FFF2-40B4-BE49-F238E27FC236}">
                <a16:creationId xmlns:a16="http://schemas.microsoft.com/office/drawing/2014/main" id="{E895EE4D-CF84-9444-A360-623CA6AD5FE7}"/>
              </a:ext>
            </a:extLst>
          </p:cNvPr>
          <p:cNvSpPr txBox="1"/>
          <p:nvPr/>
        </p:nvSpPr>
        <p:spPr>
          <a:xfrm>
            <a:off x="8133078" y="171451"/>
            <a:ext cx="1975338" cy="523220"/>
          </a:xfrm>
          <a:prstGeom prst="rect">
            <a:avLst/>
          </a:prstGeom>
          <a:noFill/>
        </p:spPr>
        <p:txBody>
          <a:bodyPr wrap="square" rtlCol="0">
            <a:spAutoFit/>
          </a:bodyPr>
          <a:lstStyle/>
          <a:p>
            <a:pPr algn="ctr"/>
            <a:r>
              <a:rPr lang="en-US" sz="2800" b="1" dirty="0">
                <a:latin typeface="Arial Nova Light" panose="020B0304020202020204" pitchFamily="34" charset="0"/>
                <a:cs typeface="Arial" panose="020B0604020202020204" pitchFamily="34" charset="0"/>
              </a:rPr>
              <a:t>PTSD</a:t>
            </a:r>
            <a:endParaRPr lang="en-US" sz="2800" b="1" baseline="-25000" dirty="0">
              <a:latin typeface="Arial Nova Light" panose="020B03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792881D1-E380-364E-8738-79DE08163B0B}"/>
              </a:ext>
            </a:extLst>
          </p:cNvPr>
          <p:cNvSpPr txBox="1"/>
          <p:nvPr/>
        </p:nvSpPr>
        <p:spPr>
          <a:xfrm>
            <a:off x="2121809" y="704929"/>
            <a:ext cx="1975338" cy="379591"/>
          </a:xfrm>
          <a:prstGeom prst="rect">
            <a:avLst/>
          </a:prstGeom>
          <a:noFill/>
        </p:spPr>
        <p:txBody>
          <a:bodyPr wrap="square" rtlCol="0">
            <a:spAutoFit/>
          </a:bodyPr>
          <a:lstStyle/>
          <a:p>
            <a:pPr algn="ctr"/>
            <a:r>
              <a:rPr lang="en-US" sz="2800" b="1" baseline="-25000" dirty="0">
                <a:solidFill>
                  <a:srgbClr val="7A117A"/>
                </a:solidFill>
                <a:latin typeface="Arial Nova Light" panose="020B0304020202020204" pitchFamily="34" charset="0"/>
                <a:cs typeface="Arial" panose="020B0604020202020204" pitchFamily="34" charset="0"/>
              </a:rPr>
              <a:t>Fear acquisition</a:t>
            </a:r>
          </a:p>
        </p:txBody>
      </p:sp>
      <p:sp>
        <p:nvSpPr>
          <p:cNvPr id="15" name="TextBox 14">
            <a:extLst>
              <a:ext uri="{FF2B5EF4-FFF2-40B4-BE49-F238E27FC236}">
                <a16:creationId xmlns:a16="http://schemas.microsoft.com/office/drawing/2014/main" id="{FA7F8632-DC3F-C348-AC17-733FB0ECAF19}"/>
              </a:ext>
            </a:extLst>
          </p:cNvPr>
          <p:cNvSpPr txBox="1"/>
          <p:nvPr/>
        </p:nvSpPr>
        <p:spPr>
          <a:xfrm>
            <a:off x="8133078" y="701081"/>
            <a:ext cx="1975338" cy="379591"/>
          </a:xfrm>
          <a:prstGeom prst="rect">
            <a:avLst/>
          </a:prstGeom>
          <a:noFill/>
        </p:spPr>
        <p:txBody>
          <a:bodyPr wrap="square" rtlCol="0">
            <a:spAutoFit/>
          </a:bodyPr>
          <a:lstStyle/>
          <a:p>
            <a:pPr algn="ctr"/>
            <a:r>
              <a:rPr lang="en-US" sz="2800" b="1" baseline="-25000" dirty="0">
                <a:solidFill>
                  <a:srgbClr val="7A117A"/>
                </a:solidFill>
                <a:latin typeface="Arial Nova Light" panose="020B0304020202020204" pitchFamily="34" charset="0"/>
                <a:cs typeface="Arial" panose="020B0604020202020204" pitchFamily="34" charset="0"/>
              </a:rPr>
              <a:t>Fear acquisition</a:t>
            </a:r>
          </a:p>
        </p:txBody>
      </p:sp>
      <p:sp>
        <p:nvSpPr>
          <p:cNvPr id="17" name="TextBox 16">
            <a:extLst>
              <a:ext uri="{FF2B5EF4-FFF2-40B4-BE49-F238E27FC236}">
                <a16:creationId xmlns:a16="http://schemas.microsoft.com/office/drawing/2014/main" id="{8BC56305-4936-9542-ABC9-71DB3A40251E}"/>
              </a:ext>
            </a:extLst>
          </p:cNvPr>
          <p:cNvSpPr txBox="1"/>
          <p:nvPr/>
        </p:nvSpPr>
        <p:spPr>
          <a:xfrm>
            <a:off x="3782799" y="5822751"/>
            <a:ext cx="4626399" cy="400110"/>
          </a:xfrm>
          <a:prstGeom prst="rect">
            <a:avLst/>
          </a:prstGeom>
          <a:noFill/>
        </p:spPr>
        <p:txBody>
          <a:bodyPr wrap="square" rtlCol="0">
            <a:spAutoFit/>
          </a:bodyPr>
          <a:lstStyle/>
          <a:p>
            <a:pPr algn="ctr"/>
            <a:r>
              <a:rPr lang="en-US" sz="2000" dirty="0">
                <a:latin typeface="Arial Nova Light" panose="020B0304020202020204" pitchFamily="34" charset="0"/>
                <a:cs typeface="Arial" panose="020B0604020202020204" pitchFamily="34" charset="0"/>
              </a:rPr>
              <a:t>Emotional reinstatement (CS+ &gt; CS-)</a:t>
            </a:r>
            <a:endParaRPr lang="en-US" sz="2000" baseline="-25000" dirty="0">
              <a:latin typeface="Arial Nova Light" panose="020B0304020202020204" pitchFamily="34" charset="0"/>
              <a:cs typeface="Arial" panose="020B0604020202020204" pitchFamily="34" charset="0"/>
            </a:endParaRPr>
          </a:p>
        </p:txBody>
      </p:sp>
      <p:pic>
        <p:nvPicPr>
          <p:cNvPr id="18" name="Picture 17">
            <a:extLst>
              <a:ext uri="{FF2B5EF4-FFF2-40B4-BE49-F238E27FC236}">
                <a16:creationId xmlns:a16="http://schemas.microsoft.com/office/drawing/2014/main" id="{F4C14BDC-B3C2-B64F-B25C-2119EA9A2D2D}"/>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5918992" y="701081"/>
            <a:ext cx="5856747" cy="4685397"/>
          </a:xfrm>
          <a:prstGeom prst="rect">
            <a:avLst/>
          </a:prstGeom>
        </p:spPr>
      </p:pic>
      <p:pic>
        <p:nvPicPr>
          <p:cNvPr id="3" name="Picture 2" descr="A picture containing person, covered, wearing, standing&#10;&#10;Description automatically generated">
            <a:extLst>
              <a:ext uri="{FF2B5EF4-FFF2-40B4-BE49-F238E27FC236}">
                <a16:creationId xmlns:a16="http://schemas.microsoft.com/office/drawing/2014/main" id="{FF142967-03CB-9044-98F9-DE0F6F9ED02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flipV="1">
            <a:off x="7687485" y="3054170"/>
            <a:ext cx="2712400" cy="2760959"/>
          </a:xfrm>
          <a:prstGeom prst="rect">
            <a:avLst/>
          </a:prstGeom>
          <a:ln w="38100">
            <a:solidFill>
              <a:schemeClr val="tx1"/>
            </a:solidFill>
          </a:ln>
        </p:spPr>
      </p:pic>
    </p:spTree>
    <p:extLst>
      <p:ext uri="{BB962C8B-B14F-4D97-AF65-F5344CB8AC3E}">
        <p14:creationId xmlns:p14="http://schemas.microsoft.com/office/powerpoint/2010/main" val="3591245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500"/>
                                        <p:tgtEl>
                                          <p:spTgt spid="1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xit" presetSubtype="0" fill="hold" nodeType="clickEffect">
                                  <p:stCondLst>
                                    <p:cond delay="0"/>
                                  </p:stCondLst>
                                  <p:childTnLst>
                                    <p:animEffect transition="out" filter="fade">
                                      <p:cBhvr>
                                        <p:cTn id="24" dur="500"/>
                                        <p:tgtEl>
                                          <p:spTgt spid="18"/>
                                        </p:tgtEl>
                                      </p:cBhvr>
                                    </p:animEffect>
                                    <p:set>
                                      <p:cBhvr>
                                        <p:cTn id="25" dur="1" fill="hold">
                                          <p:stCondLst>
                                            <p:cond delay="499"/>
                                          </p:stCondLst>
                                        </p:cTn>
                                        <p:tgtEl>
                                          <p:spTgt spid="18"/>
                                        </p:tgtEl>
                                        <p:attrNameLst>
                                          <p:attrName>style.visibility</p:attrName>
                                        </p:attrNameLst>
                                      </p:cBhvr>
                                      <p:to>
                                        <p:strVal val="hidden"/>
                                      </p:to>
                                    </p:set>
                                  </p:childTnLst>
                                </p:cTn>
                              </p:par>
                              <p:par>
                                <p:cTn id="26" presetID="10" presetClass="entr" presetSubtype="0" fill="hold" nodeType="with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fade">
                                      <p:cBhvr>
                                        <p:cTn id="28" dur="500"/>
                                        <p:tgtEl>
                                          <p:spTgt spid="16"/>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25"/>
                                        </p:tgtEl>
                                        <p:attrNameLst>
                                          <p:attrName>style.visibility</p:attrName>
                                        </p:attrNameLst>
                                      </p:cBhvr>
                                      <p:to>
                                        <p:strVal val="visible"/>
                                      </p:to>
                                    </p:set>
                                    <p:animEffect transition="in" filter="fade">
                                      <p:cBhvr>
                                        <p:cTn id="33" dur="500"/>
                                        <p:tgtEl>
                                          <p:spTgt spid="25"/>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5"/>
                                        </p:tgtEl>
                                        <p:attrNameLst>
                                          <p:attrName>style.visibility</p:attrName>
                                        </p:attrNameLst>
                                      </p:cBhvr>
                                      <p:to>
                                        <p:strVal val="visible"/>
                                      </p:to>
                                    </p:set>
                                    <p:animEffect transition="in" filter="fade">
                                      <p:cBhvr>
                                        <p:cTn id="36" dur="500"/>
                                        <p:tgtEl>
                                          <p:spTgt spid="15"/>
                                        </p:tgtEl>
                                      </p:cBhvr>
                                    </p:animEffect>
                                  </p:childTnLst>
                                </p:cTn>
                              </p:par>
                              <p:par>
                                <p:cTn id="37" presetID="10" presetClass="entr" presetSubtype="0" fill="hold" nodeType="withEffect">
                                  <p:stCondLst>
                                    <p:cond delay="0"/>
                                  </p:stCondLst>
                                  <p:childTnLst>
                                    <p:set>
                                      <p:cBhvr>
                                        <p:cTn id="38" dur="1" fill="hold">
                                          <p:stCondLst>
                                            <p:cond delay="0"/>
                                          </p:stCondLst>
                                        </p:cTn>
                                        <p:tgtEl>
                                          <p:spTgt spid="21"/>
                                        </p:tgtEl>
                                        <p:attrNameLst>
                                          <p:attrName>style.visibility</p:attrName>
                                        </p:attrNameLst>
                                      </p:cBhvr>
                                      <p:to>
                                        <p:strVal val="visible"/>
                                      </p:to>
                                    </p:set>
                                    <p:animEffect transition="in" filter="fade">
                                      <p:cBhvr>
                                        <p:cTn id="39" dur="500"/>
                                        <p:tgtEl>
                                          <p:spTgt spid="21"/>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19"/>
                                        </p:tgtEl>
                                        <p:attrNameLst>
                                          <p:attrName>style.visibility</p:attrName>
                                        </p:attrNameLst>
                                      </p:cBhvr>
                                      <p:to>
                                        <p:strVal val="visible"/>
                                      </p:to>
                                    </p:set>
                                    <p:animEffect transition="in" filter="fade">
                                      <p:cBhvr>
                                        <p:cTn id="44" dur="500"/>
                                        <p:tgtEl>
                                          <p:spTgt spid="19"/>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3"/>
                                        </p:tgtEl>
                                        <p:attrNameLst>
                                          <p:attrName>style.visibility</p:attrName>
                                        </p:attrNameLst>
                                      </p:cBhvr>
                                      <p:to>
                                        <p:strVal val="visible"/>
                                      </p:to>
                                    </p:set>
                                    <p:animEffect transition="in" filter="fade">
                                      <p:cBhvr>
                                        <p:cTn id="4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p:bldP spid="14" grpId="0"/>
      <p:bldP spid="1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picture containing pair, bird, laying, standing&#10;&#10;Description automatically generated">
            <a:extLst>
              <a:ext uri="{FF2B5EF4-FFF2-40B4-BE49-F238E27FC236}">
                <a16:creationId xmlns:a16="http://schemas.microsoft.com/office/drawing/2014/main" id="{6CCF4EB8-03B4-0544-A5CE-36730E9071C5}"/>
              </a:ext>
            </a:extLst>
          </p:cNvPr>
          <p:cNvPicPr>
            <a:picLocks noChangeAspect="1"/>
          </p:cNvPicPr>
          <p:nvPr/>
        </p:nvPicPr>
        <p:blipFill rotWithShape="1">
          <a:blip r:embed="rId3">
            <a:extLst>
              <a:ext uri="{28A0092B-C50C-407E-A947-70E740481C1C}">
                <a14:useLocalDpi xmlns:a14="http://schemas.microsoft.com/office/drawing/2010/main" val="0"/>
              </a:ext>
            </a:extLst>
          </a:blip>
          <a:srcRect t="13334" b="14693"/>
          <a:stretch/>
        </p:blipFill>
        <p:spPr>
          <a:xfrm>
            <a:off x="5798666" y="3368047"/>
            <a:ext cx="6103678" cy="2135436"/>
          </a:xfrm>
          <a:prstGeom prst="rect">
            <a:avLst/>
          </a:prstGeom>
        </p:spPr>
      </p:pic>
      <p:pic>
        <p:nvPicPr>
          <p:cNvPr id="3" name="Picture 2" descr="A picture containing headdress, clothing, helmet, table&#10;&#10;Description automatically generated">
            <a:extLst>
              <a:ext uri="{FF2B5EF4-FFF2-40B4-BE49-F238E27FC236}">
                <a16:creationId xmlns:a16="http://schemas.microsoft.com/office/drawing/2014/main" id="{205DCC93-5208-0149-9368-44A38D0ABC55}"/>
              </a:ext>
            </a:extLst>
          </p:cNvPr>
          <p:cNvPicPr>
            <a:picLocks noChangeAspect="1"/>
          </p:cNvPicPr>
          <p:nvPr/>
        </p:nvPicPr>
        <p:blipFill rotWithShape="1">
          <a:blip r:embed="rId4">
            <a:extLst>
              <a:ext uri="{28A0092B-C50C-407E-A947-70E740481C1C}">
                <a14:useLocalDpi xmlns:a14="http://schemas.microsoft.com/office/drawing/2010/main" val="0"/>
              </a:ext>
            </a:extLst>
          </a:blip>
          <a:srcRect t="15655" b="15521"/>
          <a:stretch/>
        </p:blipFill>
        <p:spPr>
          <a:xfrm>
            <a:off x="483700" y="1374096"/>
            <a:ext cx="5311109" cy="1776850"/>
          </a:xfrm>
          <a:prstGeom prst="rect">
            <a:avLst/>
          </a:prstGeom>
        </p:spPr>
      </p:pic>
      <p:sp>
        <p:nvSpPr>
          <p:cNvPr id="23" name="Rectangle 22">
            <a:extLst>
              <a:ext uri="{FF2B5EF4-FFF2-40B4-BE49-F238E27FC236}">
                <a16:creationId xmlns:a16="http://schemas.microsoft.com/office/drawing/2014/main" id="{2ADA0BF1-46C7-6545-8305-D3A593CD5BCE}"/>
              </a:ext>
            </a:extLst>
          </p:cNvPr>
          <p:cNvSpPr/>
          <p:nvPr/>
        </p:nvSpPr>
        <p:spPr>
          <a:xfrm>
            <a:off x="8814564" y="3318795"/>
            <a:ext cx="60412" cy="21846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Box 23">
            <a:extLst>
              <a:ext uri="{FF2B5EF4-FFF2-40B4-BE49-F238E27FC236}">
                <a16:creationId xmlns:a16="http://schemas.microsoft.com/office/drawing/2014/main" id="{A8B4FE15-E7E9-C742-9DA3-1E854EB486E4}"/>
              </a:ext>
            </a:extLst>
          </p:cNvPr>
          <p:cNvSpPr txBox="1"/>
          <p:nvPr/>
        </p:nvSpPr>
        <p:spPr>
          <a:xfrm>
            <a:off x="2082116" y="171451"/>
            <a:ext cx="1975338" cy="523220"/>
          </a:xfrm>
          <a:prstGeom prst="rect">
            <a:avLst/>
          </a:prstGeom>
          <a:noFill/>
        </p:spPr>
        <p:txBody>
          <a:bodyPr wrap="square" rtlCol="0">
            <a:spAutoFit/>
          </a:bodyPr>
          <a:lstStyle/>
          <a:p>
            <a:pPr algn="ctr"/>
            <a:r>
              <a:rPr lang="en-US" sz="2800" b="1" dirty="0">
                <a:latin typeface="Arial Nova Light" panose="020B0304020202020204" pitchFamily="34" charset="0"/>
                <a:cs typeface="Arial" panose="020B0604020202020204" pitchFamily="34" charset="0"/>
              </a:rPr>
              <a:t>Healthy</a:t>
            </a:r>
            <a:endParaRPr lang="en-US" sz="2800" b="1" baseline="-25000" dirty="0">
              <a:latin typeface="Arial Nova Light" panose="020B0304020202020204" pitchFamily="34" charset="0"/>
              <a:cs typeface="Arial" panose="020B0604020202020204" pitchFamily="34" charset="0"/>
            </a:endParaRPr>
          </a:p>
        </p:txBody>
      </p:sp>
      <p:sp>
        <p:nvSpPr>
          <p:cNvPr id="25" name="TextBox 24">
            <a:extLst>
              <a:ext uri="{FF2B5EF4-FFF2-40B4-BE49-F238E27FC236}">
                <a16:creationId xmlns:a16="http://schemas.microsoft.com/office/drawing/2014/main" id="{E895EE4D-CF84-9444-A360-623CA6AD5FE7}"/>
              </a:ext>
            </a:extLst>
          </p:cNvPr>
          <p:cNvSpPr txBox="1"/>
          <p:nvPr/>
        </p:nvSpPr>
        <p:spPr>
          <a:xfrm>
            <a:off x="8115108" y="171451"/>
            <a:ext cx="1975338" cy="523220"/>
          </a:xfrm>
          <a:prstGeom prst="rect">
            <a:avLst/>
          </a:prstGeom>
          <a:noFill/>
        </p:spPr>
        <p:txBody>
          <a:bodyPr wrap="square" rtlCol="0">
            <a:spAutoFit/>
          </a:bodyPr>
          <a:lstStyle/>
          <a:p>
            <a:pPr algn="ctr"/>
            <a:r>
              <a:rPr lang="en-US" sz="2800" b="1" dirty="0">
                <a:latin typeface="Arial Nova Light" panose="020B0304020202020204" pitchFamily="34" charset="0"/>
                <a:cs typeface="Arial" panose="020B0604020202020204" pitchFamily="34" charset="0"/>
              </a:rPr>
              <a:t>PTSD</a:t>
            </a:r>
            <a:endParaRPr lang="en-US" sz="2800" b="1" baseline="-25000" dirty="0">
              <a:latin typeface="Arial Nova Light" panose="020B03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792881D1-E380-364E-8738-79DE08163B0B}"/>
              </a:ext>
            </a:extLst>
          </p:cNvPr>
          <p:cNvSpPr txBox="1"/>
          <p:nvPr/>
        </p:nvSpPr>
        <p:spPr>
          <a:xfrm>
            <a:off x="2065614" y="701081"/>
            <a:ext cx="1975338" cy="379591"/>
          </a:xfrm>
          <a:prstGeom prst="rect">
            <a:avLst/>
          </a:prstGeom>
          <a:noFill/>
        </p:spPr>
        <p:txBody>
          <a:bodyPr wrap="square" rtlCol="0">
            <a:spAutoFit/>
          </a:bodyPr>
          <a:lstStyle/>
          <a:p>
            <a:pPr algn="ctr"/>
            <a:r>
              <a:rPr lang="en-US" sz="2800" b="1" baseline="-25000" dirty="0">
                <a:solidFill>
                  <a:srgbClr val="3A7F58"/>
                </a:solidFill>
                <a:latin typeface="Arial Nova Light" panose="020B0304020202020204" pitchFamily="34" charset="0"/>
                <a:cs typeface="Arial" panose="020B0604020202020204" pitchFamily="34" charset="0"/>
              </a:rPr>
              <a:t>Extinction</a:t>
            </a:r>
          </a:p>
        </p:txBody>
      </p:sp>
      <p:sp>
        <p:nvSpPr>
          <p:cNvPr id="15" name="TextBox 14">
            <a:extLst>
              <a:ext uri="{FF2B5EF4-FFF2-40B4-BE49-F238E27FC236}">
                <a16:creationId xmlns:a16="http://schemas.microsoft.com/office/drawing/2014/main" id="{FA7F8632-DC3F-C348-AC17-733FB0ECAF19}"/>
              </a:ext>
            </a:extLst>
          </p:cNvPr>
          <p:cNvSpPr txBox="1"/>
          <p:nvPr/>
        </p:nvSpPr>
        <p:spPr>
          <a:xfrm>
            <a:off x="8151049" y="701081"/>
            <a:ext cx="1975338" cy="379591"/>
          </a:xfrm>
          <a:prstGeom prst="rect">
            <a:avLst/>
          </a:prstGeom>
          <a:noFill/>
        </p:spPr>
        <p:txBody>
          <a:bodyPr wrap="square" rtlCol="0">
            <a:spAutoFit/>
          </a:bodyPr>
          <a:lstStyle/>
          <a:p>
            <a:pPr algn="ctr"/>
            <a:r>
              <a:rPr lang="en-US" sz="2800" b="1" baseline="-25000" dirty="0">
                <a:solidFill>
                  <a:srgbClr val="3A7F58"/>
                </a:solidFill>
                <a:latin typeface="Arial Nova Light" panose="020B0304020202020204" pitchFamily="34" charset="0"/>
                <a:cs typeface="Arial" panose="020B0604020202020204" pitchFamily="34" charset="0"/>
              </a:rPr>
              <a:t>Extinction</a:t>
            </a:r>
          </a:p>
        </p:txBody>
      </p:sp>
      <p:sp>
        <p:nvSpPr>
          <p:cNvPr id="18" name="Rectangle 17">
            <a:extLst>
              <a:ext uri="{FF2B5EF4-FFF2-40B4-BE49-F238E27FC236}">
                <a16:creationId xmlns:a16="http://schemas.microsoft.com/office/drawing/2014/main" id="{00810734-5C29-ED4D-AFBE-4C29BD2A7D9B}"/>
              </a:ext>
            </a:extLst>
          </p:cNvPr>
          <p:cNvSpPr/>
          <p:nvPr/>
        </p:nvSpPr>
        <p:spPr>
          <a:xfrm>
            <a:off x="9055261" y="1160147"/>
            <a:ext cx="95033" cy="18145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descr="A picture containing pair, green, person, skiing&#10;&#10;Description automatically generated">
            <a:extLst>
              <a:ext uri="{FF2B5EF4-FFF2-40B4-BE49-F238E27FC236}">
                <a16:creationId xmlns:a16="http://schemas.microsoft.com/office/drawing/2014/main" id="{CCA258A6-1190-7049-B5EA-510D1164F964}"/>
              </a:ext>
            </a:extLst>
          </p:cNvPr>
          <p:cNvPicPr>
            <a:picLocks noChangeAspect="1"/>
          </p:cNvPicPr>
          <p:nvPr/>
        </p:nvPicPr>
        <p:blipFill rotWithShape="1">
          <a:blip r:embed="rId5">
            <a:extLst>
              <a:ext uri="{28A0092B-C50C-407E-A947-70E740481C1C}">
                <a14:useLocalDpi xmlns:a14="http://schemas.microsoft.com/office/drawing/2010/main" val="0"/>
              </a:ext>
            </a:extLst>
          </a:blip>
          <a:srcRect t="12382" r="8872" b="14653"/>
          <a:stretch/>
        </p:blipFill>
        <p:spPr>
          <a:xfrm>
            <a:off x="483701" y="3287281"/>
            <a:ext cx="4743070" cy="1846061"/>
          </a:xfrm>
          <a:prstGeom prst="rect">
            <a:avLst/>
          </a:prstGeom>
        </p:spPr>
      </p:pic>
      <p:pic>
        <p:nvPicPr>
          <p:cNvPr id="20" name="Picture 19" descr="A picture containing helmet, looking, ball, table&#10;&#10;Description automatically generated">
            <a:extLst>
              <a:ext uri="{FF2B5EF4-FFF2-40B4-BE49-F238E27FC236}">
                <a16:creationId xmlns:a16="http://schemas.microsoft.com/office/drawing/2014/main" id="{5A9F9C9A-1193-C542-B59B-C8837BCA65D5}"/>
              </a:ext>
            </a:extLst>
          </p:cNvPr>
          <p:cNvPicPr>
            <a:picLocks noChangeAspect="1"/>
          </p:cNvPicPr>
          <p:nvPr/>
        </p:nvPicPr>
        <p:blipFill rotWithShape="1">
          <a:blip r:embed="rId6">
            <a:extLst>
              <a:ext uri="{28A0092B-C50C-407E-A947-70E740481C1C}">
                <a14:useLocalDpi xmlns:a14="http://schemas.microsoft.com/office/drawing/2010/main" val="0"/>
              </a:ext>
            </a:extLst>
          </a:blip>
          <a:srcRect t="12715" b="15312"/>
          <a:stretch/>
        </p:blipFill>
        <p:spPr>
          <a:xfrm>
            <a:off x="6353284" y="1461413"/>
            <a:ext cx="5308921" cy="1857382"/>
          </a:xfrm>
          <a:prstGeom prst="rect">
            <a:avLst/>
          </a:prstGeom>
        </p:spPr>
      </p:pic>
      <p:sp>
        <p:nvSpPr>
          <p:cNvPr id="26" name="Rectangle 25">
            <a:extLst>
              <a:ext uri="{FF2B5EF4-FFF2-40B4-BE49-F238E27FC236}">
                <a16:creationId xmlns:a16="http://schemas.microsoft.com/office/drawing/2014/main" id="{A17BD9B7-B4BB-3B49-920D-C32AB1DBB09B}"/>
              </a:ext>
            </a:extLst>
          </p:cNvPr>
          <p:cNvSpPr/>
          <p:nvPr/>
        </p:nvSpPr>
        <p:spPr>
          <a:xfrm>
            <a:off x="3085115" y="1217007"/>
            <a:ext cx="95033" cy="19339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27" name="Rectangle 26">
            <a:extLst>
              <a:ext uri="{FF2B5EF4-FFF2-40B4-BE49-F238E27FC236}">
                <a16:creationId xmlns:a16="http://schemas.microsoft.com/office/drawing/2014/main" id="{C970123D-D2C8-DF41-AC85-74752E5437AE}"/>
              </a:ext>
            </a:extLst>
          </p:cNvPr>
          <p:cNvSpPr/>
          <p:nvPr/>
        </p:nvSpPr>
        <p:spPr>
          <a:xfrm>
            <a:off x="8983275" y="1457896"/>
            <a:ext cx="60412" cy="21354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7FEAE6B8-EEF2-9E44-BBD3-D246494E392D}"/>
              </a:ext>
            </a:extLst>
          </p:cNvPr>
          <p:cNvSpPr/>
          <p:nvPr/>
        </p:nvSpPr>
        <p:spPr>
          <a:xfrm>
            <a:off x="3037598" y="3283748"/>
            <a:ext cx="95033" cy="19339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pic>
        <p:nvPicPr>
          <p:cNvPr id="33" name="Content Placeholder 32" descr="A picture containing rectangle&#10;&#10;Description automatically generated">
            <a:extLst>
              <a:ext uri="{FF2B5EF4-FFF2-40B4-BE49-F238E27FC236}">
                <a16:creationId xmlns:a16="http://schemas.microsoft.com/office/drawing/2014/main" id="{DAEFDCE5-FAFB-8A4A-861B-78A89628DA10}"/>
              </a:ext>
            </a:extLst>
          </p:cNvPr>
          <p:cNvPicPr>
            <a:picLocks noGrp="1" noChangeAspect="1"/>
          </p:cNvPicPr>
          <p:nvPr>
            <p:ph idx="1"/>
          </p:nvPr>
        </p:nvPicPr>
        <p:blipFill>
          <a:blip r:embed="rId7">
            <a:extLst>
              <a:ext uri="{28A0092B-C50C-407E-A947-70E740481C1C}">
                <a14:useLocalDpi xmlns:a14="http://schemas.microsoft.com/office/drawing/2010/main" val="0"/>
              </a:ext>
            </a:extLst>
          </a:blip>
          <a:stretch>
            <a:fillRect/>
          </a:stretch>
        </p:blipFill>
        <p:spPr>
          <a:xfrm>
            <a:off x="3961750" y="6156919"/>
            <a:ext cx="4153358" cy="692226"/>
          </a:xfrm>
        </p:spPr>
      </p:pic>
      <p:sp>
        <p:nvSpPr>
          <p:cNvPr id="34" name="TextBox 33">
            <a:extLst>
              <a:ext uri="{FF2B5EF4-FFF2-40B4-BE49-F238E27FC236}">
                <a16:creationId xmlns:a16="http://schemas.microsoft.com/office/drawing/2014/main" id="{C1D791AB-199A-6248-82E6-6900296D15B3}"/>
              </a:ext>
            </a:extLst>
          </p:cNvPr>
          <p:cNvSpPr txBox="1"/>
          <p:nvPr/>
        </p:nvSpPr>
        <p:spPr>
          <a:xfrm>
            <a:off x="3782799" y="5822751"/>
            <a:ext cx="4626399" cy="400110"/>
          </a:xfrm>
          <a:prstGeom prst="rect">
            <a:avLst/>
          </a:prstGeom>
          <a:noFill/>
        </p:spPr>
        <p:txBody>
          <a:bodyPr wrap="square" rtlCol="0">
            <a:spAutoFit/>
          </a:bodyPr>
          <a:lstStyle/>
          <a:p>
            <a:pPr algn="ctr"/>
            <a:r>
              <a:rPr lang="en-US" sz="2000" dirty="0">
                <a:latin typeface="Arial Nova Light" panose="020B0304020202020204" pitchFamily="34" charset="0"/>
                <a:cs typeface="Arial" panose="020B0604020202020204" pitchFamily="34" charset="0"/>
              </a:rPr>
              <a:t>Emotional reinstatement (CS+ &gt; CS-)</a:t>
            </a:r>
            <a:endParaRPr lang="en-US" sz="2000" baseline="-25000" dirty="0">
              <a:latin typeface="Arial Nova Light" panose="020B0304020202020204" pitchFamily="34" charset="0"/>
              <a:cs typeface="Arial" panose="020B0604020202020204" pitchFamily="34" charset="0"/>
            </a:endParaRPr>
          </a:p>
        </p:txBody>
      </p:sp>
    </p:spTree>
    <p:extLst>
      <p:ext uri="{BB962C8B-B14F-4D97-AF65-F5344CB8AC3E}">
        <p14:creationId xmlns:p14="http://schemas.microsoft.com/office/powerpoint/2010/main" val="4055498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500"/>
                                        <p:tgtEl>
                                          <p:spTgt spid="2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DF0A65F-5018-41EA-95DE-4E72EB0855C4}"/>
              </a:ext>
            </a:extLst>
          </p:cNvPr>
          <p:cNvPicPr>
            <a:picLocks noChangeAspect="1"/>
          </p:cNvPicPr>
          <p:nvPr/>
        </p:nvPicPr>
        <p:blipFill>
          <a:blip r:embed="rId2"/>
          <a:stretch>
            <a:fillRect/>
          </a:stretch>
        </p:blipFill>
        <p:spPr>
          <a:xfrm>
            <a:off x="2796157" y="600465"/>
            <a:ext cx="3251459" cy="1005560"/>
          </a:xfrm>
          <a:prstGeom prst="rect">
            <a:avLst/>
          </a:prstGeom>
        </p:spPr>
      </p:pic>
      <p:pic>
        <p:nvPicPr>
          <p:cNvPr id="6" name="Picture 5" descr="A picture containing food&#10;&#10;Description automatically generated">
            <a:extLst>
              <a:ext uri="{FF2B5EF4-FFF2-40B4-BE49-F238E27FC236}">
                <a16:creationId xmlns:a16="http://schemas.microsoft.com/office/drawing/2014/main" id="{1476910F-65FA-464D-A721-AD7C8F1CA852}"/>
              </a:ext>
            </a:extLst>
          </p:cNvPr>
          <p:cNvPicPr>
            <a:picLocks noChangeAspect="1"/>
          </p:cNvPicPr>
          <p:nvPr/>
        </p:nvPicPr>
        <p:blipFill>
          <a:blip r:embed="rId3"/>
          <a:stretch>
            <a:fillRect/>
          </a:stretch>
        </p:blipFill>
        <p:spPr>
          <a:xfrm>
            <a:off x="6415243" y="390735"/>
            <a:ext cx="1943568" cy="1604434"/>
          </a:xfrm>
          <a:prstGeom prst="rect">
            <a:avLst/>
          </a:prstGeom>
        </p:spPr>
      </p:pic>
      <p:pic>
        <p:nvPicPr>
          <p:cNvPr id="2050" name="Picture 2">
            <a:extLst>
              <a:ext uri="{FF2B5EF4-FFF2-40B4-BE49-F238E27FC236}">
                <a16:creationId xmlns:a16="http://schemas.microsoft.com/office/drawing/2014/main" id="{94AEE9C4-29B4-4B4E-B911-0ADA742B8D8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64072" y="449119"/>
            <a:ext cx="1156317" cy="1484653"/>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61CDE7E0-C9D8-480B-8998-7C7716513D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27998" y="2509630"/>
            <a:ext cx="5690237" cy="324512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ow the Brain Stores Trivial Memories, Just in Case - The New York ...">
            <a:extLst>
              <a:ext uri="{FF2B5EF4-FFF2-40B4-BE49-F238E27FC236}">
                <a16:creationId xmlns:a16="http://schemas.microsoft.com/office/drawing/2014/main" id="{CE55D66F-B4BC-4026-A220-CDF2ACEEC59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0254" y="393941"/>
            <a:ext cx="2396573" cy="1595008"/>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E6DA8677-844B-48FE-A555-74CB3418CB0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92593" y="2480393"/>
            <a:ext cx="4365816" cy="3274362"/>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23D71B0A-EC17-4062-BAED-4603C58E5448}"/>
              </a:ext>
            </a:extLst>
          </p:cNvPr>
          <p:cNvSpPr/>
          <p:nvPr/>
        </p:nvSpPr>
        <p:spPr>
          <a:xfrm>
            <a:off x="201213" y="6061533"/>
            <a:ext cx="3430747" cy="369332"/>
          </a:xfrm>
          <a:prstGeom prst="rect">
            <a:avLst/>
          </a:prstGeom>
        </p:spPr>
        <p:txBody>
          <a:bodyPr wrap="none">
            <a:spAutoFit/>
          </a:bodyPr>
          <a:lstStyle/>
          <a:p>
            <a:r>
              <a:rPr lang="en-US" dirty="0">
                <a:latin typeface="Arial Nova Light" panose="020B0304020202020204" pitchFamily="34" charset="0"/>
                <a:ea typeface="Calibri" panose="020F0502020204030204" pitchFamily="34" charset="0"/>
              </a:rPr>
              <a:t>NIH R00MH106719 - Dunsmoor</a:t>
            </a:r>
            <a:endParaRPr lang="en-US" dirty="0">
              <a:latin typeface="Arial Nova Light" panose="020B0304020202020204" pitchFamily="34" charset="0"/>
            </a:endParaRPr>
          </a:p>
        </p:txBody>
      </p:sp>
      <p:sp>
        <p:nvSpPr>
          <p:cNvPr id="8" name="Rectangle 7">
            <a:extLst>
              <a:ext uri="{FF2B5EF4-FFF2-40B4-BE49-F238E27FC236}">
                <a16:creationId xmlns:a16="http://schemas.microsoft.com/office/drawing/2014/main" id="{19D0747B-1742-4B50-B11D-C73EFC902492}"/>
              </a:ext>
            </a:extLst>
          </p:cNvPr>
          <p:cNvSpPr/>
          <p:nvPr/>
        </p:nvSpPr>
        <p:spPr>
          <a:xfrm>
            <a:off x="214853" y="6368311"/>
            <a:ext cx="3256020" cy="369332"/>
          </a:xfrm>
          <a:prstGeom prst="rect">
            <a:avLst/>
          </a:prstGeom>
        </p:spPr>
        <p:txBody>
          <a:bodyPr wrap="none">
            <a:spAutoFit/>
          </a:bodyPr>
          <a:lstStyle/>
          <a:p>
            <a:r>
              <a:rPr lang="en-US" dirty="0">
                <a:latin typeface="Arial Nova Light" panose="020B0304020202020204" pitchFamily="34" charset="0"/>
              </a:rPr>
              <a:t>NIH F31MH124360 - Hennings</a:t>
            </a:r>
          </a:p>
        </p:txBody>
      </p:sp>
      <p:sp>
        <p:nvSpPr>
          <p:cNvPr id="11" name="Rectangle 10">
            <a:extLst>
              <a:ext uri="{FF2B5EF4-FFF2-40B4-BE49-F238E27FC236}">
                <a16:creationId xmlns:a16="http://schemas.microsoft.com/office/drawing/2014/main" id="{F2F25D16-3CA0-0747-B4AC-88C28CC506A7}"/>
              </a:ext>
            </a:extLst>
          </p:cNvPr>
          <p:cNvSpPr/>
          <p:nvPr/>
        </p:nvSpPr>
        <p:spPr>
          <a:xfrm>
            <a:off x="9480122" y="6368311"/>
            <a:ext cx="2238113" cy="369332"/>
          </a:xfrm>
          <a:prstGeom prst="rect">
            <a:avLst/>
          </a:prstGeom>
        </p:spPr>
        <p:txBody>
          <a:bodyPr wrap="none">
            <a:spAutoFit/>
          </a:bodyPr>
          <a:lstStyle/>
          <a:p>
            <a:r>
              <a:rPr lang="en-US" dirty="0" err="1">
                <a:latin typeface="Arial Nova Light" panose="020B0304020202020204" pitchFamily="34" charset="0"/>
                <a:ea typeface="Calibri" panose="020F0502020204030204" pitchFamily="34" charset="0"/>
              </a:rPr>
              <a:t>achennings.github.io</a:t>
            </a:r>
            <a:endParaRPr lang="en-US" dirty="0">
              <a:latin typeface="Arial Nova Light" panose="020B0304020202020204" pitchFamily="34" charset="0"/>
            </a:endParaRPr>
          </a:p>
        </p:txBody>
      </p:sp>
    </p:spTree>
    <p:extLst>
      <p:ext uri="{BB962C8B-B14F-4D97-AF65-F5344CB8AC3E}">
        <p14:creationId xmlns:p14="http://schemas.microsoft.com/office/powerpoint/2010/main" val="2949400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9C163C6-EEAB-4008-806A-AEDA85E28E1D}"/>
              </a:ext>
            </a:extLst>
          </p:cNvPr>
          <p:cNvSpPr/>
          <p:nvPr/>
        </p:nvSpPr>
        <p:spPr>
          <a:xfrm>
            <a:off x="1950744" y="698065"/>
            <a:ext cx="6050251" cy="646331"/>
          </a:xfrm>
          <a:prstGeom prst="rect">
            <a:avLst/>
          </a:prstGeom>
        </p:spPr>
        <p:txBody>
          <a:bodyPr wrap="square">
            <a:spAutoFit/>
          </a:bodyPr>
          <a:lstStyle/>
          <a:p>
            <a:pPr algn="ctr"/>
            <a:r>
              <a:rPr lang="en-US" dirty="0">
                <a:latin typeface="Arial Nova Light" panose="020B0304020202020204" pitchFamily="34" charset="0"/>
              </a:rPr>
              <a:t>Dissociable reinstatement in PFC of emotional </a:t>
            </a:r>
            <a:br>
              <a:rPr lang="en-US" dirty="0">
                <a:latin typeface="Arial Nova Light" panose="020B0304020202020204" pitchFamily="34" charset="0"/>
              </a:rPr>
            </a:br>
            <a:r>
              <a:rPr lang="en-US" dirty="0">
                <a:latin typeface="Arial Nova Light" panose="020B0304020202020204" pitchFamily="34" charset="0"/>
              </a:rPr>
              <a:t>memories in healthy adults - encoding specificity</a:t>
            </a:r>
          </a:p>
        </p:txBody>
      </p:sp>
      <p:sp>
        <p:nvSpPr>
          <p:cNvPr id="6" name="TextBox 5">
            <a:extLst>
              <a:ext uri="{FF2B5EF4-FFF2-40B4-BE49-F238E27FC236}">
                <a16:creationId xmlns:a16="http://schemas.microsoft.com/office/drawing/2014/main" id="{0AD53939-B9CB-45F9-9B27-364904A9FCF5}"/>
              </a:ext>
            </a:extLst>
          </p:cNvPr>
          <p:cNvSpPr txBox="1"/>
          <p:nvPr/>
        </p:nvSpPr>
        <p:spPr>
          <a:xfrm>
            <a:off x="5668082" y="2419987"/>
            <a:ext cx="3967775" cy="646331"/>
          </a:xfrm>
          <a:prstGeom prst="rect">
            <a:avLst/>
          </a:prstGeom>
          <a:noFill/>
        </p:spPr>
        <p:txBody>
          <a:bodyPr wrap="square">
            <a:spAutoFit/>
          </a:bodyPr>
          <a:lstStyle/>
          <a:p>
            <a:pPr marL="0" indent="0" algn="ctr">
              <a:buNone/>
            </a:pPr>
            <a:r>
              <a:rPr lang="en-US" dirty="0">
                <a:latin typeface="Arial Nova Light" panose="020B0304020202020204" pitchFamily="34" charset="0"/>
              </a:rPr>
              <a:t>Individuals with PTSD misallocate </a:t>
            </a:r>
          </a:p>
          <a:p>
            <a:pPr marL="0" indent="0" algn="ctr">
              <a:buNone/>
            </a:pPr>
            <a:r>
              <a:rPr lang="en-US" dirty="0">
                <a:latin typeface="Arial Nova Light" panose="020B0304020202020204" pitchFamily="34" charset="0"/>
              </a:rPr>
              <a:t>extinction memories to dACC</a:t>
            </a:r>
          </a:p>
        </p:txBody>
      </p:sp>
      <p:sp>
        <p:nvSpPr>
          <p:cNvPr id="39" name="TextBox 38">
            <a:extLst>
              <a:ext uri="{FF2B5EF4-FFF2-40B4-BE49-F238E27FC236}">
                <a16:creationId xmlns:a16="http://schemas.microsoft.com/office/drawing/2014/main" id="{E0C3DBE0-66B5-4342-838D-66271331E58A}"/>
              </a:ext>
            </a:extLst>
          </p:cNvPr>
          <p:cNvSpPr txBox="1"/>
          <p:nvPr/>
        </p:nvSpPr>
        <p:spPr>
          <a:xfrm>
            <a:off x="4452387" y="5312172"/>
            <a:ext cx="6050252" cy="646331"/>
          </a:xfrm>
          <a:prstGeom prst="rect">
            <a:avLst/>
          </a:prstGeom>
          <a:noFill/>
        </p:spPr>
        <p:txBody>
          <a:bodyPr wrap="square">
            <a:spAutoFit/>
          </a:bodyPr>
          <a:lstStyle/>
          <a:p>
            <a:pPr marL="0" indent="0" algn="ctr">
              <a:buNone/>
            </a:pPr>
            <a:r>
              <a:rPr lang="en-US" dirty="0">
                <a:latin typeface="Arial Nova Light" panose="020B0304020202020204" pitchFamily="34" charset="0"/>
              </a:rPr>
              <a:t>Individuals with PTSD show increased amygdala-dACC connectivity for extinction memories</a:t>
            </a:r>
          </a:p>
        </p:txBody>
      </p:sp>
      <p:grpSp>
        <p:nvGrpSpPr>
          <p:cNvPr id="46" name="Group 45">
            <a:extLst>
              <a:ext uri="{FF2B5EF4-FFF2-40B4-BE49-F238E27FC236}">
                <a16:creationId xmlns:a16="http://schemas.microsoft.com/office/drawing/2014/main" id="{E34332D5-184C-4B24-BB1F-A65130268D59}"/>
              </a:ext>
            </a:extLst>
          </p:cNvPr>
          <p:cNvGrpSpPr/>
          <p:nvPr/>
        </p:nvGrpSpPr>
        <p:grpSpPr>
          <a:xfrm>
            <a:off x="270323" y="253325"/>
            <a:ext cx="2056215" cy="3613124"/>
            <a:chOff x="270323" y="253325"/>
            <a:chExt cx="2056215" cy="3613124"/>
          </a:xfrm>
        </p:grpSpPr>
        <p:pic>
          <p:nvPicPr>
            <p:cNvPr id="8" name="Picture 7" descr="A close up of a map&#10;&#10;Description automatically generated">
              <a:extLst>
                <a:ext uri="{FF2B5EF4-FFF2-40B4-BE49-F238E27FC236}">
                  <a16:creationId xmlns:a16="http://schemas.microsoft.com/office/drawing/2014/main" id="{F414B94B-66C6-41CF-937C-3F3C15270B0B}"/>
                </a:ext>
              </a:extLst>
            </p:cNvPr>
            <p:cNvPicPr>
              <a:picLocks noChangeAspect="1"/>
            </p:cNvPicPr>
            <p:nvPr/>
          </p:nvPicPr>
          <p:blipFill rotWithShape="1">
            <a:blip r:embed="rId3">
              <a:extLst>
                <a:ext uri="{28A0092B-C50C-407E-A947-70E740481C1C}">
                  <a14:useLocalDpi xmlns:a14="http://schemas.microsoft.com/office/drawing/2010/main" val="0"/>
                </a:ext>
              </a:extLst>
            </a:blip>
            <a:srcRect r="86410"/>
            <a:stretch/>
          </p:blipFill>
          <p:spPr>
            <a:xfrm>
              <a:off x="270323" y="253613"/>
              <a:ext cx="612943" cy="3608100"/>
            </a:xfrm>
            <a:prstGeom prst="rect">
              <a:avLst/>
            </a:prstGeom>
          </p:spPr>
        </p:pic>
        <p:pic>
          <p:nvPicPr>
            <p:cNvPr id="12" name="Picture 11" descr="A close up of a map&#10;&#10;Description automatically generated">
              <a:extLst>
                <a:ext uri="{FF2B5EF4-FFF2-40B4-BE49-F238E27FC236}">
                  <a16:creationId xmlns:a16="http://schemas.microsoft.com/office/drawing/2014/main" id="{37B56A06-0C51-4659-9351-9BFA854F54F2}"/>
                </a:ext>
              </a:extLst>
            </p:cNvPr>
            <p:cNvPicPr>
              <a:picLocks noChangeAspect="1"/>
            </p:cNvPicPr>
            <p:nvPr/>
          </p:nvPicPr>
          <p:blipFill rotWithShape="1">
            <a:blip r:embed="rId3">
              <a:extLst>
                <a:ext uri="{28A0092B-C50C-407E-A947-70E740481C1C}">
                  <a14:useLocalDpi xmlns:a14="http://schemas.microsoft.com/office/drawing/2010/main" val="0"/>
                </a:ext>
              </a:extLst>
            </a:blip>
            <a:srcRect l="25471" r="60939"/>
            <a:stretch/>
          </p:blipFill>
          <p:spPr>
            <a:xfrm>
              <a:off x="881743" y="253325"/>
              <a:ext cx="612943" cy="3608100"/>
            </a:xfrm>
            <a:prstGeom prst="rect">
              <a:avLst/>
            </a:prstGeom>
          </p:spPr>
        </p:pic>
        <p:pic>
          <p:nvPicPr>
            <p:cNvPr id="14" name="Picture 13" descr="A close up of a map&#10;&#10;Description automatically generated">
              <a:extLst>
                <a:ext uri="{FF2B5EF4-FFF2-40B4-BE49-F238E27FC236}">
                  <a16:creationId xmlns:a16="http://schemas.microsoft.com/office/drawing/2014/main" id="{117A9328-C5B3-4D2A-83BD-75B0110C28A6}"/>
                </a:ext>
              </a:extLst>
            </p:cNvPr>
            <p:cNvPicPr>
              <a:picLocks noChangeAspect="1"/>
            </p:cNvPicPr>
            <p:nvPr/>
          </p:nvPicPr>
          <p:blipFill rotWithShape="1">
            <a:blip r:embed="rId3">
              <a:extLst>
                <a:ext uri="{28A0092B-C50C-407E-A947-70E740481C1C}">
                  <a14:useLocalDpi xmlns:a14="http://schemas.microsoft.com/office/drawing/2010/main" val="0"/>
                </a:ext>
              </a:extLst>
            </a:blip>
            <a:srcRect l="83295" r="3115"/>
            <a:stretch/>
          </p:blipFill>
          <p:spPr>
            <a:xfrm>
              <a:off x="1574953" y="258349"/>
              <a:ext cx="612943" cy="3608100"/>
            </a:xfrm>
            <a:prstGeom prst="rect">
              <a:avLst/>
            </a:prstGeom>
          </p:spPr>
        </p:pic>
        <p:pic>
          <p:nvPicPr>
            <p:cNvPr id="16" name="Picture 15" descr="A close up of a map&#10;&#10;Description automatically generated">
              <a:extLst>
                <a:ext uri="{FF2B5EF4-FFF2-40B4-BE49-F238E27FC236}">
                  <a16:creationId xmlns:a16="http://schemas.microsoft.com/office/drawing/2014/main" id="{C700E8F5-D726-46BF-A8E2-9A0D6F9A9284}"/>
                </a:ext>
              </a:extLst>
            </p:cNvPr>
            <p:cNvPicPr>
              <a:picLocks noChangeAspect="1"/>
            </p:cNvPicPr>
            <p:nvPr/>
          </p:nvPicPr>
          <p:blipFill rotWithShape="1">
            <a:blip r:embed="rId3">
              <a:extLst>
                <a:ext uri="{28A0092B-C50C-407E-A947-70E740481C1C}">
                  <a14:useLocalDpi xmlns:a14="http://schemas.microsoft.com/office/drawing/2010/main" val="0"/>
                </a:ext>
              </a:extLst>
            </a:blip>
            <a:srcRect l="68329" r="15006" b="90466"/>
            <a:stretch/>
          </p:blipFill>
          <p:spPr>
            <a:xfrm>
              <a:off x="1574953" y="256075"/>
              <a:ext cx="751585" cy="343988"/>
            </a:xfrm>
            <a:prstGeom prst="rect">
              <a:avLst/>
            </a:prstGeom>
          </p:spPr>
        </p:pic>
        <p:sp>
          <p:nvSpPr>
            <p:cNvPr id="43" name="TextBox 42">
              <a:extLst>
                <a:ext uri="{FF2B5EF4-FFF2-40B4-BE49-F238E27FC236}">
                  <a16:creationId xmlns:a16="http://schemas.microsoft.com/office/drawing/2014/main" id="{E5320629-0B4E-4576-A579-6CE8A408675D}"/>
                </a:ext>
              </a:extLst>
            </p:cNvPr>
            <p:cNvSpPr txBox="1"/>
            <p:nvPr/>
          </p:nvSpPr>
          <p:spPr>
            <a:xfrm>
              <a:off x="902093" y="534132"/>
              <a:ext cx="602304" cy="523220"/>
            </a:xfrm>
            <a:prstGeom prst="rect">
              <a:avLst/>
            </a:prstGeom>
            <a:noFill/>
          </p:spPr>
          <p:txBody>
            <a:bodyPr wrap="square" rtlCol="0">
              <a:spAutoFit/>
            </a:bodyPr>
            <a:lstStyle/>
            <a:p>
              <a:pPr algn="ctr"/>
              <a:r>
                <a:rPr lang="en-US" sz="2800" dirty="0">
                  <a:solidFill>
                    <a:srgbClr val="7A117A"/>
                  </a:solidFill>
                  <a:latin typeface="Arial Nova Light" panose="020B0304020202020204" pitchFamily="34" charset="0"/>
                  <a:cs typeface="Arial" panose="020B0604020202020204" pitchFamily="34" charset="0"/>
                </a:rPr>
                <a:t>***</a:t>
              </a:r>
              <a:endParaRPr lang="en-US" sz="2800" baseline="-25000" dirty="0">
                <a:solidFill>
                  <a:srgbClr val="7A117A"/>
                </a:solidFill>
                <a:latin typeface="Arial Nova Light" panose="020B0304020202020204" pitchFamily="34" charset="0"/>
                <a:cs typeface="Arial" panose="020B0604020202020204" pitchFamily="34" charset="0"/>
              </a:endParaRPr>
            </a:p>
          </p:txBody>
        </p:sp>
        <p:sp>
          <p:nvSpPr>
            <p:cNvPr id="45" name="TextBox 44">
              <a:extLst>
                <a:ext uri="{FF2B5EF4-FFF2-40B4-BE49-F238E27FC236}">
                  <a16:creationId xmlns:a16="http://schemas.microsoft.com/office/drawing/2014/main" id="{68DA6089-5C52-48F6-B2EB-14FD89A1E6A8}"/>
                </a:ext>
              </a:extLst>
            </p:cNvPr>
            <p:cNvSpPr txBox="1"/>
            <p:nvPr/>
          </p:nvSpPr>
          <p:spPr>
            <a:xfrm>
              <a:off x="1393919" y="412041"/>
              <a:ext cx="878096" cy="502702"/>
            </a:xfrm>
            <a:prstGeom prst="rect">
              <a:avLst/>
            </a:prstGeom>
            <a:noFill/>
          </p:spPr>
          <p:txBody>
            <a:bodyPr wrap="square" rtlCol="0">
              <a:spAutoFit/>
            </a:bodyPr>
            <a:lstStyle/>
            <a:p>
              <a:pPr algn="ctr"/>
              <a:r>
                <a:rPr lang="en-US" sz="4000" baseline="-25000" dirty="0">
                  <a:solidFill>
                    <a:srgbClr val="3A7F58"/>
                  </a:solidFill>
                  <a:latin typeface="Arial Nova Light" panose="020B0304020202020204" pitchFamily="34" charset="0"/>
                  <a:cs typeface="Arial" panose="020B0604020202020204" pitchFamily="34" charset="0"/>
                </a:rPr>
                <a:t>***</a:t>
              </a:r>
            </a:p>
          </p:txBody>
        </p:sp>
      </p:grpSp>
      <p:grpSp>
        <p:nvGrpSpPr>
          <p:cNvPr id="51" name="Group 50">
            <a:extLst>
              <a:ext uri="{FF2B5EF4-FFF2-40B4-BE49-F238E27FC236}">
                <a16:creationId xmlns:a16="http://schemas.microsoft.com/office/drawing/2014/main" id="{C00E4821-3F8B-4840-9C1C-B019F6555123}"/>
              </a:ext>
            </a:extLst>
          </p:cNvPr>
          <p:cNvGrpSpPr/>
          <p:nvPr/>
        </p:nvGrpSpPr>
        <p:grpSpPr>
          <a:xfrm>
            <a:off x="9466532" y="1221422"/>
            <a:ext cx="1960460" cy="3823975"/>
            <a:chOff x="9466532" y="1221422"/>
            <a:chExt cx="1960460" cy="3823975"/>
          </a:xfrm>
        </p:grpSpPr>
        <p:pic>
          <p:nvPicPr>
            <p:cNvPr id="20" name="Picture 19" descr="A close up of a logo&#10;&#10;Description automatically generated">
              <a:extLst>
                <a:ext uri="{FF2B5EF4-FFF2-40B4-BE49-F238E27FC236}">
                  <a16:creationId xmlns:a16="http://schemas.microsoft.com/office/drawing/2014/main" id="{F079FB4E-6A55-4461-899E-42A7B6AA77DE}"/>
                </a:ext>
              </a:extLst>
            </p:cNvPr>
            <p:cNvPicPr>
              <a:picLocks noChangeAspect="1"/>
            </p:cNvPicPr>
            <p:nvPr/>
          </p:nvPicPr>
          <p:blipFill rotWithShape="1">
            <a:blip r:embed="rId4">
              <a:extLst>
                <a:ext uri="{28A0092B-C50C-407E-A947-70E740481C1C}">
                  <a14:useLocalDpi xmlns:a14="http://schemas.microsoft.com/office/drawing/2010/main" val="0"/>
                </a:ext>
              </a:extLst>
            </a:blip>
            <a:srcRect r="86477"/>
            <a:stretch/>
          </p:blipFill>
          <p:spPr>
            <a:xfrm>
              <a:off x="9466532" y="1221422"/>
              <a:ext cx="646393" cy="3823975"/>
            </a:xfrm>
            <a:prstGeom prst="rect">
              <a:avLst/>
            </a:prstGeom>
          </p:spPr>
        </p:pic>
        <p:pic>
          <p:nvPicPr>
            <p:cNvPr id="21" name="Picture 20" descr="A close up of a logo&#10;&#10;Description automatically generated">
              <a:extLst>
                <a:ext uri="{FF2B5EF4-FFF2-40B4-BE49-F238E27FC236}">
                  <a16:creationId xmlns:a16="http://schemas.microsoft.com/office/drawing/2014/main" id="{508B8CFA-172D-4F51-91DD-8D1A6EF6B725}"/>
                </a:ext>
              </a:extLst>
            </p:cNvPr>
            <p:cNvPicPr>
              <a:picLocks noChangeAspect="1"/>
            </p:cNvPicPr>
            <p:nvPr/>
          </p:nvPicPr>
          <p:blipFill rotWithShape="1">
            <a:blip r:embed="rId4">
              <a:extLst>
                <a:ext uri="{28A0092B-C50C-407E-A947-70E740481C1C}">
                  <a14:useLocalDpi xmlns:a14="http://schemas.microsoft.com/office/drawing/2010/main" val="0"/>
                </a:ext>
              </a:extLst>
            </a:blip>
            <a:srcRect l="26031" r="49589"/>
            <a:stretch/>
          </p:blipFill>
          <p:spPr>
            <a:xfrm>
              <a:off x="10101324" y="1221422"/>
              <a:ext cx="1165358" cy="3823975"/>
            </a:xfrm>
            <a:prstGeom prst="rect">
              <a:avLst/>
            </a:prstGeom>
          </p:spPr>
        </p:pic>
        <p:sp>
          <p:nvSpPr>
            <p:cNvPr id="48" name="TextBox 47">
              <a:extLst>
                <a:ext uri="{FF2B5EF4-FFF2-40B4-BE49-F238E27FC236}">
                  <a16:creationId xmlns:a16="http://schemas.microsoft.com/office/drawing/2014/main" id="{7BB6936B-8CAF-48B3-92C1-E5933E1BFE8D}"/>
                </a:ext>
              </a:extLst>
            </p:cNvPr>
            <p:cNvSpPr txBox="1"/>
            <p:nvPr/>
          </p:nvSpPr>
          <p:spPr>
            <a:xfrm>
              <a:off x="10106901" y="1493501"/>
              <a:ext cx="602304" cy="523220"/>
            </a:xfrm>
            <a:prstGeom prst="rect">
              <a:avLst/>
            </a:prstGeom>
            <a:noFill/>
          </p:spPr>
          <p:txBody>
            <a:bodyPr wrap="square" rtlCol="0">
              <a:spAutoFit/>
            </a:bodyPr>
            <a:lstStyle/>
            <a:p>
              <a:pPr algn="ctr"/>
              <a:r>
                <a:rPr lang="en-US" sz="2800" dirty="0">
                  <a:solidFill>
                    <a:srgbClr val="7A117A"/>
                  </a:solidFill>
                  <a:latin typeface="Arial Nova Light" panose="020B0304020202020204" pitchFamily="34" charset="0"/>
                  <a:cs typeface="Arial" panose="020B0604020202020204" pitchFamily="34" charset="0"/>
                </a:rPr>
                <a:t>***</a:t>
              </a:r>
              <a:endParaRPr lang="en-US" sz="2800" baseline="-25000" dirty="0">
                <a:solidFill>
                  <a:srgbClr val="7A117A"/>
                </a:solidFill>
                <a:latin typeface="Arial Nova Light" panose="020B0304020202020204" pitchFamily="34" charset="0"/>
                <a:cs typeface="Arial" panose="020B0604020202020204" pitchFamily="34" charset="0"/>
              </a:endParaRPr>
            </a:p>
          </p:txBody>
        </p:sp>
        <p:sp>
          <p:nvSpPr>
            <p:cNvPr id="50" name="TextBox 49">
              <a:extLst>
                <a:ext uri="{FF2B5EF4-FFF2-40B4-BE49-F238E27FC236}">
                  <a16:creationId xmlns:a16="http://schemas.microsoft.com/office/drawing/2014/main" id="{58D17981-2C81-4558-8F3A-DD19D1DBB6C5}"/>
                </a:ext>
              </a:extLst>
            </p:cNvPr>
            <p:cNvSpPr txBox="1"/>
            <p:nvPr/>
          </p:nvSpPr>
          <p:spPr>
            <a:xfrm>
              <a:off x="10548896" y="1380353"/>
              <a:ext cx="878096" cy="502702"/>
            </a:xfrm>
            <a:prstGeom prst="rect">
              <a:avLst/>
            </a:prstGeom>
            <a:noFill/>
          </p:spPr>
          <p:txBody>
            <a:bodyPr wrap="square" rtlCol="0">
              <a:spAutoFit/>
            </a:bodyPr>
            <a:lstStyle/>
            <a:p>
              <a:pPr algn="ctr"/>
              <a:r>
                <a:rPr lang="en-US" sz="4000" baseline="-25000" dirty="0">
                  <a:solidFill>
                    <a:srgbClr val="3A7F58"/>
                  </a:solidFill>
                  <a:latin typeface="Arial Nova Light" panose="020B0304020202020204" pitchFamily="34" charset="0"/>
                  <a:cs typeface="Arial" panose="020B0604020202020204" pitchFamily="34" charset="0"/>
                </a:rPr>
                <a:t>*</a:t>
              </a:r>
            </a:p>
          </p:txBody>
        </p:sp>
      </p:grpSp>
      <p:grpSp>
        <p:nvGrpSpPr>
          <p:cNvPr id="53" name="Group 52">
            <a:extLst>
              <a:ext uri="{FF2B5EF4-FFF2-40B4-BE49-F238E27FC236}">
                <a16:creationId xmlns:a16="http://schemas.microsoft.com/office/drawing/2014/main" id="{A105908A-56D5-41ED-A717-7F17720F6650}"/>
              </a:ext>
            </a:extLst>
          </p:cNvPr>
          <p:cNvGrpSpPr/>
          <p:nvPr/>
        </p:nvGrpSpPr>
        <p:grpSpPr>
          <a:xfrm>
            <a:off x="2418083" y="3253996"/>
            <a:ext cx="2508483" cy="3405064"/>
            <a:chOff x="2418083" y="3253996"/>
            <a:chExt cx="2508483" cy="3405064"/>
          </a:xfrm>
        </p:grpSpPr>
        <p:grpSp>
          <p:nvGrpSpPr>
            <p:cNvPr id="32" name="Group 31">
              <a:extLst>
                <a:ext uri="{FF2B5EF4-FFF2-40B4-BE49-F238E27FC236}">
                  <a16:creationId xmlns:a16="http://schemas.microsoft.com/office/drawing/2014/main" id="{C1F8A708-207C-4B9C-AD28-021EB35C9FBC}"/>
                </a:ext>
              </a:extLst>
            </p:cNvPr>
            <p:cNvGrpSpPr/>
            <p:nvPr/>
          </p:nvGrpSpPr>
          <p:grpSpPr>
            <a:xfrm>
              <a:off x="2653363" y="3286060"/>
              <a:ext cx="2067990" cy="3166085"/>
              <a:chOff x="2667396" y="2103594"/>
              <a:chExt cx="2895965" cy="4433713"/>
            </a:xfrm>
          </p:grpSpPr>
          <p:pic>
            <p:nvPicPr>
              <p:cNvPr id="24" name="Picture 23" descr="A picture containing clock&#10;&#10;Description automatically generated">
                <a:extLst>
                  <a:ext uri="{FF2B5EF4-FFF2-40B4-BE49-F238E27FC236}">
                    <a16:creationId xmlns:a16="http://schemas.microsoft.com/office/drawing/2014/main" id="{9736861F-931D-4F74-95F6-AFBFDA99F32E}"/>
                  </a:ext>
                </a:extLst>
              </p:cNvPr>
              <p:cNvPicPr>
                <a:picLocks noChangeAspect="1"/>
              </p:cNvPicPr>
              <p:nvPr/>
            </p:nvPicPr>
            <p:blipFill rotWithShape="1">
              <a:blip r:embed="rId5">
                <a:extLst>
                  <a:ext uri="{28A0092B-C50C-407E-A947-70E740481C1C}">
                    <a14:useLocalDpi xmlns:a14="http://schemas.microsoft.com/office/drawing/2010/main" val="0"/>
                  </a:ext>
                </a:extLst>
              </a:blip>
              <a:srcRect t="8347" r="68179" b="9625"/>
              <a:stretch/>
            </p:blipFill>
            <p:spPr>
              <a:xfrm>
                <a:off x="2667396" y="2253764"/>
                <a:ext cx="1941286" cy="4283543"/>
              </a:xfrm>
              <a:prstGeom prst="rect">
                <a:avLst/>
              </a:prstGeom>
            </p:spPr>
          </p:pic>
          <p:pic>
            <p:nvPicPr>
              <p:cNvPr id="25" name="Picture 24" descr="A picture containing clock&#10;&#10;Description automatically generated">
                <a:extLst>
                  <a:ext uri="{FF2B5EF4-FFF2-40B4-BE49-F238E27FC236}">
                    <a16:creationId xmlns:a16="http://schemas.microsoft.com/office/drawing/2014/main" id="{4F2CEBD2-2803-4279-8A03-CEBDE10225FD}"/>
                  </a:ext>
                </a:extLst>
              </p:cNvPr>
              <p:cNvPicPr>
                <a:picLocks noChangeAspect="1"/>
              </p:cNvPicPr>
              <p:nvPr/>
            </p:nvPicPr>
            <p:blipFill rotWithShape="1">
              <a:blip r:embed="rId5">
                <a:extLst>
                  <a:ext uri="{28A0092B-C50C-407E-A947-70E740481C1C}">
                    <a14:useLocalDpi xmlns:a14="http://schemas.microsoft.com/office/drawing/2010/main" val="0"/>
                  </a:ext>
                </a:extLst>
              </a:blip>
              <a:srcRect l="55198" t="5472" r="29244" b="9625"/>
              <a:stretch/>
            </p:blipFill>
            <p:spPr>
              <a:xfrm>
                <a:off x="4614246" y="2103594"/>
                <a:ext cx="949115" cy="4433713"/>
              </a:xfrm>
              <a:prstGeom prst="rect">
                <a:avLst/>
              </a:prstGeom>
            </p:spPr>
          </p:pic>
          <p:pic>
            <p:nvPicPr>
              <p:cNvPr id="30" name="Picture 29" descr="A close up of a logo&#10;&#10;Description automatically generated">
                <a:extLst>
                  <a:ext uri="{FF2B5EF4-FFF2-40B4-BE49-F238E27FC236}">
                    <a16:creationId xmlns:a16="http://schemas.microsoft.com/office/drawing/2014/main" id="{03612F1B-D873-4848-8FF0-1FBA44E2CA81}"/>
                  </a:ext>
                </a:extLst>
              </p:cNvPr>
              <p:cNvPicPr>
                <a:picLocks noChangeAspect="1"/>
              </p:cNvPicPr>
              <p:nvPr/>
            </p:nvPicPr>
            <p:blipFill rotWithShape="1">
              <a:blip r:embed="rId4">
                <a:extLst>
                  <a:ext uri="{28A0092B-C50C-407E-A947-70E740481C1C}">
                    <a14:useLocalDpi xmlns:a14="http://schemas.microsoft.com/office/drawing/2010/main" val="0"/>
                  </a:ext>
                </a:extLst>
              </a:blip>
              <a:srcRect l="26031" r="61146" b="91042"/>
              <a:stretch/>
            </p:blipFill>
            <p:spPr>
              <a:xfrm>
                <a:off x="4216673" y="2253764"/>
                <a:ext cx="612943" cy="342563"/>
              </a:xfrm>
              <a:prstGeom prst="rect">
                <a:avLst/>
              </a:prstGeom>
            </p:spPr>
          </p:pic>
          <p:sp>
            <p:nvSpPr>
              <p:cNvPr id="31" name="Rectangle 30">
                <a:extLst>
                  <a:ext uri="{FF2B5EF4-FFF2-40B4-BE49-F238E27FC236}">
                    <a16:creationId xmlns:a16="http://schemas.microsoft.com/office/drawing/2014/main" id="{86AF2EA4-B0DD-4616-B151-9E155A62697F}"/>
                  </a:ext>
                </a:extLst>
              </p:cNvPr>
              <p:cNvSpPr/>
              <p:nvPr/>
            </p:nvSpPr>
            <p:spPr>
              <a:xfrm>
                <a:off x="4434603" y="5557467"/>
                <a:ext cx="502209" cy="83859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5" name="TextBox 34">
              <a:extLst>
                <a:ext uri="{FF2B5EF4-FFF2-40B4-BE49-F238E27FC236}">
                  <a16:creationId xmlns:a16="http://schemas.microsoft.com/office/drawing/2014/main" id="{E5CFD349-06C5-4B98-AE61-D758832FC2D9}"/>
                </a:ext>
              </a:extLst>
            </p:cNvPr>
            <p:cNvSpPr txBox="1"/>
            <p:nvPr/>
          </p:nvSpPr>
          <p:spPr>
            <a:xfrm>
              <a:off x="3111745" y="6351283"/>
              <a:ext cx="1011252" cy="307777"/>
            </a:xfrm>
            <a:prstGeom prst="rect">
              <a:avLst/>
            </a:prstGeom>
            <a:noFill/>
          </p:spPr>
          <p:txBody>
            <a:bodyPr wrap="square">
              <a:spAutoFit/>
            </a:bodyPr>
            <a:lstStyle/>
            <a:p>
              <a:pPr marL="0" indent="0" algn="ctr">
                <a:buNone/>
              </a:pPr>
              <a:r>
                <a:rPr lang="en-US" sz="1400" dirty="0">
                  <a:latin typeface="Arial Nova Light" panose="020B0304020202020204" pitchFamily="34" charset="0"/>
                </a:rPr>
                <a:t>Healthy</a:t>
              </a:r>
            </a:p>
          </p:txBody>
        </p:sp>
        <p:sp>
          <p:nvSpPr>
            <p:cNvPr id="37" name="TextBox 36">
              <a:extLst>
                <a:ext uri="{FF2B5EF4-FFF2-40B4-BE49-F238E27FC236}">
                  <a16:creationId xmlns:a16="http://schemas.microsoft.com/office/drawing/2014/main" id="{6C11171D-A0C5-4CF8-95F2-70473A3895AB}"/>
                </a:ext>
              </a:extLst>
            </p:cNvPr>
            <p:cNvSpPr txBox="1"/>
            <p:nvPr/>
          </p:nvSpPr>
          <p:spPr>
            <a:xfrm>
              <a:off x="3915314" y="6351283"/>
              <a:ext cx="1011252" cy="307777"/>
            </a:xfrm>
            <a:prstGeom prst="rect">
              <a:avLst/>
            </a:prstGeom>
            <a:noFill/>
          </p:spPr>
          <p:txBody>
            <a:bodyPr wrap="square">
              <a:spAutoFit/>
            </a:bodyPr>
            <a:lstStyle/>
            <a:p>
              <a:pPr marL="0" indent="0" algn="ctr">
                <a:buNone/>
              </a:pPr>
              <a:r>
                <a:rPr lang="en-US" sz="1400" dirty="0">
                  <a:latin typeface="Arial Nova Light" panose="020B0304020202020204" pitchFamily="34" charset="0"/>
                </a:rPr>
                <a:t>PTSD</a:t>
              </a:r>
            </a:p>
          </p:txBody>
        </p:sp>
        <p:sp>
          <p:nvSpPr>
            <p:cNvPr id="33" name="TextBox 32">
              <a:extLst>
                <a:ext uri="{FF2B5EF4-FFF2-40B4-BE49-F238E27FC236}">
                  <a16:creationId xmlns:a16="http://schemas.microsoft.com/office/drawing/2014/main" id="{908FC15F-4068-4212-A5BD-0C7BBD0CE56F}"/>
                </a:ext>
              </a:extLst>
            </p:cNvPr>
            <p:cNvSpPr txBox="1"/>
            <p:nvPr/>
          </p:nvSpPr>
          <p:spPr>
            <a:xfrm rot="16200000">
              <a:off x="1497959" y="4699825"/>
              <a:ext cx="2178802" cy="338554"/>
            </a:xfrm>
            <a:prstGeom prst="rect">
              <a:avLst/>
            </a:prstGeom>
            <a:noFill/>
          </p:spPr>
          <p:txBody>
            <a:bodyPr wrap="none" rtlCol="0">
              <a:spAutoFit/>
            </a:bodyPr>
            <a:lstStyle/>
            <a:p>
              <a:pPr algn="ctr"/>
              <a:r>
                <a:rPr lang="en-US" sz="1100" dirty="0">
                  <a:solidFill>
                    <a:srgbClr val="3A7F58"/>
                  </a:solidFill>
                  <a:latin typeface="Arial Nova Light" panose="020B0304020202020204" pitchFamily="34" charset="0"/>
                </a:rPr>
                <a:t>Extinction CS+ </a:t>
              </a:r>
              <a:r>
                <a:rPr lang="en-US" sz="1600" dirty="0">
                  <a:latin typeface="Arial Nova Light" panose="020B0304020202020204" pitchFamily="34" charset="0"/>
                </a:rPr>
                <a:t>-</a:t>
              </a:r>
              <a:r>
                <a:rPr lang="en-US" sz="1100" dirty="0">
                  <a:solidFill>
                    <a:srgbClr val="3A7F58"/>
                  </a:solidFill>
                  <a:latin typeface="Arial Nova Light" panose="020B0304020202020204" pitchFamily="34" charset="0"/>
                </a:rPr>
                <a:t> </a:t>
              </a:r>
              <a:r>
                <a:rPr lang="en-US" sz="1100" dirty="0">
                  <a:solidFill>
                    <a:srgbClr val="7A117A"/>
                  </a:solidFill>
                  <a:latin typeface="Arial Nova Light" panose="020B0304020202020204" pitchFamily="34" charset="0"/>
                </a:rPr>
                <a:t>Acquisition CS+</a:t>
              </a:r>
              <a:endParaRPr lang="en-US" sz="1100" dirty="0">
                <a:solidFill>
                  <a:srgbClr val="3A7F58"/>
                </a:solidFill>
                <a:latin typeface="Arial Nova Light" panose="020B0304020202020204" pitchFamily="34" charset="0"/>
              </a:endParaRPr>
            </a:p>
          </p:txBody>
        </p:sp>
        <p:sp>
          <p:nvSpPr>
            <p:cNvPr id="52" name="TextBox 51">
              <a:extLst>
                <a:ext uri="{FF2B5EF4-FFF2-40B4-BE49-F238E27FC236}">
                  <a16:creationId xmlns:a16="http://schemas.microsoft.com/office/drawing/2014/main" id="{ED817B6E-218D-4965-91C9-90603B59FC9D}"/>
                </a:ext>
              </a:extLst>
            </p:cNvPr>
            <p:cNvSpPr txBox="1"/>
            <p:nvPr/>
          </p:nvSpPr>
          <p:spPr>
            <a:xfrm>
              <a:off x="4079412" y="3253996"/>
              <a:ext cx="602304" cy="523220"/>
            </a:xfrm>
            <a:prstGeom prst="rect">
              <a:avLst/>
            </a:prstGeom>
            <a:noFill/>
          </p:spPr>
          <p:txBody>
            <a:bodyPr wrap="square" rtlCol="0">
              <a:spAutoFit/>
            </a:bodyPr>
            <a:lstStyle/>
            <a:p>
              <a:pPr algn="ctr"/>
              <a:r>
                <a:rPr lang="en-US" sz="2800" dirty="0">
                  <a:solidFill>
                    <a:srgbClr val="4879AE"/>
                  </a:solidFill>
                  <a:latin typeface="Arial Nova Light" panose="020B0304020202020204" pitchFamily="34" charset="0"/>
                  <a:cs typeface="Arial" panose="020B0604020202020204" pitchFamily="34" charset="0"/>
                </a:rPr>
                <a:t>*</a:t>
              </a:r>
              <a:endParaRPr lang="en-US" sz="2800" baseline="-25000" dirty="0">
                <a:solidFill>
                  <a:srgbClr val="4879AE"/>
                </a:solidFill>
                <a:latin typeface="Arial Nova Light" panose="020B0304020202020204" pitchFamily="34" charset="0"/>
                <a:cs typeface="Arial" panose="020B0604020202020204" pitchFamily="34" charset="0"/>
              </a:endParaRPr>
            </a:p>
          </p:txBody>
        </p:sp>
      </p:grpSp>
    </p:spTree>
    <p:extLst>
      <p:ext uri="{BB962C8B-B14F-4D97-AF65-F5344CB8AC3E}">
        <p14:creationId xmlns:p14="http://schemas.microsoft.com/office/powerpoint/2010/main" val="29253408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00A8F32-7389-4529-9E5A-7B35F66F86B1}"/>
              </a:ext>
            </a:extLst>
          </p:cNvPr>
          <p:cNvPicPr>
            <a:picLocks noChangeAspect="1"/>
          </p:cNvPicPr>
          <p:nvPr/>
        </p:nvPicPr>
        <p:blipFill>
          <a:blip r:embed="rId3"/>
          <a:stretch>
            <a:fillRect/>
          </a:stretch>
        </p:blipFill>
        <p:spPr>
          <a:xfrm>
            <a:off x="2257691" y="1020992"/>
            <a:ext cx="2288777" cy="1776474"/>
          </a:xfrm>
          <a:prstGeom prst="rect">
            <a:avLst/>
          </a:prstGeom>
        </p:spPr>
      </p:pic>
      <p:sp>
        <p:nvSpPr>
          <p:cNvPr id="3" name="TextBox 2">
            <a:extLst>
              <a:ext uri="{FF2B5EF4-FFF2-40B4-BE49-F238E27FC236}">
                <a16:creationId xmlns:a16="http://schemas.microsoft.com/office/drawing/2014/main" id="{75895A66-45BB-4BA8-B5F8-106881EED154}"/>
              </a:ext>
            </a:extLst>
          </p:cNvPr>
          <p:cNvSpPr txBox="1"/>
          <p:nvPr/>
        </p:nvSpPr>
        <p:spPr>
          <a:xfrm>
            <a:off x="2014061" y="2883536"/>
            <a:ext cx="2776036" cy="461665"/>
          </a:xfrm>
          <a:prstGeom prst="rect">
            <a:avLst/>
          </a:prstGeom>
          <a:noFill/>
        </p:spPr>
        <p:txBody>
          <a:bodyPr wrap="square" rtlCol="0">
            <a:spAutoFit/>
          </a:bodyPr>
          <a:lstStyle/>
          <a:p>
            <a:pPr algn="ctr"/>
            <a:r>
              <a:rPr lang="en-US" sz="2400" dirty="0">
                <a:solidFill>
                  <a:srgbClr val="7E1AC5"/>
                </a:solidFill>
                <a:latin typeface="Arial Nova Light" panose="020B0304020202020204" pitchFamily="34" charset="0"/>
                <a:cs typeface="Arial" panose="020B0604020202020204" pitchFamily="34" charset="0"/>
              </a:rPr>
              <a:t>Fear</a:t>
            </a:r>
          </a:p>
        </p:txBody>
      </p:sp>
      <p:sp>
        <p:nvSpPr>
          <p:cNvPr id="4" name="TextBox 3">
            <a:extLst>
              <a:ext uri="{FF2B5EF4-FFF2-40B4-BE49-F238E27FC236}">
                <a16:creationId xmlns:a16="http://schemas.microsoft.com/office/drawing/2014/main" id="{D328EC62-2FC1-4E41-8728-AC3BA23E2F57}"/>
              </a:ext>
            </a:extLst>
          </p:cNvPr>
          <p:cNvSpPr txBox="1"/>
          <p:nvPr/>
        </p:nvSpPr>
        <p:spPr>
          <a:xfrm>
            <a:off x="7650825" y="2883536"/>
            <a:ext cx="1557866" cy="461665"/>
          </a:xfrm>
          <a:prstGeom prst="rect">
            <a:avLst/>
          </a:prstGeom>
          <a:noFill/>
        </p:spPr>
        <p:txBody>
          <a:bodyPr wrap="square" rtlCol="0">
            <a:spAutoFit/>
          </a:bodyPr>
          <a:lstStyle/>
          <a:p>
            <a:pPr algn="ctr"/>
            <a:r>
              <a:rPr lang="en-US" sz="2400" dirty="0">
                <a:solidFill>
                  <a:srgbClr val="1A8942"/>
                </a:solidFill>
                <a:latin typeface="Arial Nova Light" panose="020B0304020202020204" pitchFamily="34" charset="0"/>
                <a:cs typeface="Arial" panose="020B0604020202020204" pitchFamily="34" charset="0"/>
              </a:rPr>
              <a:t>Extinction</a:t>
            </a:r>
          </a:p>
        </p:txBody>
      </p:sp>
      <p:pic>
        <p:nvPicPr>
          <p:cNvPr id="5" name="Picture 4">
            <a:extLst>
              <a:ext uri="{FF2B5EF4-FFF2-40B4-BE49-F238E27FC236}">
                <a16:creationId xmlns:a16="http://schemas.microsoft.com/office/drawing/2014/main" id="{7B717BBB-3E28-445F-8440-4177E3026E61}"/>
              </a:ext>
            </a:extLst>
          </p:cNvPr>
          <p:cNvPicPr>
            <a:picLocks noChangeAspect="1"/>
          </p:cNvPicPr>
          <p:nvPr/>
        </p:nvPicPr>
        <p:blipFill rotWithShape="1">
          <a:blip r:embed="rId4"/>
          <a:srcRect r="5326"/>
          <a:stretch/>
        </p:blipFill>
        <p:spPr>
          <a:xfrm>
            <a:off x="7282987" y="1030531"/>
            <a:ext cx="2293542" cy="1757396"/>
          </a:xfrm>
          <a:prstGeom prst="rect">
            <a:avLst/>
          </a:prstGeom>
        </p:spPr>
      </p:pic>
      <p:sp>
        <p:nvSpPr>
          <p:cNvPr id="6" name="TextBox 5">
            <a:extLst>
              <a:ext uri="{FF2B5EF4-FFF2-40B4-BE49-F238E27FC236}">
                <a16:creationId xmlns:a16="http://schemas.microsoft.com/office/drawing/2014/main" id="{8FB44933-02C7-42B7-A64F-FAD7A5BF1E40}"/>
              </a:ext>
            </a:extLst>
          </p:cNvPr>
          <p:cNvSpPr txBox="1"/>
          <p:nvPr/>
        </p:nvSpPr>
        <p:spPr>
          <a:xfrm>
            <a:off x="2330446" y="549953"/>
            <a:ext cx="2143266" cy="461665"/>
          </a:xfrm>
          <a:prstGeom prst="rect">
            <a:avLst/>
          </a:prstGeom>
          <a:noFill/>
        </p:spPr>
        <p:txBody>
          <a:bodyPr wrap="square" rtlCol="0">
            <a:spAutoFit/>
          </a:bodyPr>
          <a:lstStyle/>
          <a:p>
            <a:pPr algn="ctr"/>
            <a:r>
              <a:rPr lang="en-US" sz="2400" dirty="0">
                <a:latin typeface="Arial Nova Light" panose="020B0304020202020204" pitchFamily="34" charset="0"/>
                <a:cs typeface="Arial" panose="020B0604020202020204" pitchFamily="34" charset="0"/>
              </a:rPr>
              <a:t>Fear of dogs</a:t>
            </a:r>
          </a:p>
        </p:txBody>
      </p:sp>
      <p:sp>
        <p:nvSpPr>
          <p:cNvPr id="7" name="TextBox 6">
            <a:extLst>
              <a:ext uri="{FF2B5EF4-FFF2-40B4-BE49-F238E27FC236}">
                <a16:creationId xmlns:a16="http://schemas.microsoft.com/office/drawing/2014/main" id="{571223AF-21B8-4CCD-8589-708654704F87}"/>
              </a:ext>
            </a:extLst>
          </p:cNvPr>
          <p:cNvSpPr txBox="1"/>
          <p:nvPr/>
        </p:nvSpPr>
        <p:spPr>
          <a:xfrm>
            <a:off x="7358125" y="549953"/>
            <a:ext cx="2143266" cy="461665"/>
          </a:xfrm>
          <a:prstGeom prst="rect">
            <a:avLst/>
          </a:prstGeom>
          <a:noFill/>
        </p:spPr>
        <p:txBody>
          <a:bodyPr wrap="square" rtlCol="0">
            <a:spAutoFit/>
          </a:bodyPr>
          <a:lstStyle/>
          <a:p>
            <a:pPr algn="ctr"/>
            <a:r>
              <a:rPr lang="en-US" sz="2400" dirty="0">
                <a:latin typeface="Arial Nova Light" panose="020B0304020202020204" pitchFamily="34" charset="0"/>
                <a:cs typeface="Arial" panose="020B0604020202020204" pitchFamily="34" charset="0"/>
              </a:rPr>
              <a:t>Dogs are O.K.</a:t>
            </a:r>
          </a:p>
        </p:txBody>
      </p:sp>
      <p:sp>
        <p:nvSpPr>
          <p:cNvPr id="9" name="TextBox 8">
            <a:extLst>
              <a:ext uri="{FF2B5EF4-FFF2-40B4-BE49-F238E27FC236}">
                <a16:creationId xmlns:a16="http://schemas.microsoft.com/office/drawing/2014/main" id="{33F44606-A2D8-426B-8D38-5FD6CCAEC0E6}"/>
              </a:ext>
            </a:extLst>
          </p:cNvPr>
          <p:cNvSpPr txBox="1"/>
          <p:nvPr/>
        </p:nvSpPr>
        <p:spPr>
          <a:xfrm>
            <a:off x="2257691" y="4070074"/>
            <a:ext cx="7117720" cy="1631216"/>
          </a:xfrm>
          <a:prstGeom prst="rect">
            <a:avLst/>
          </a:prstGeom>
          <a:noFill/>
        </p:spPr>
        <p:txBody>
          <a:bodyPr wrap="square" rtlCol="0">
            <a:spAutoFit/>
          </a:bodyPr>
          <a:lstStyle/>
          <a:p>
            <a:pPr algn="ctr"/>
            <a:r>
              <a:rPr lang="en-US" sz="2000" dirty="0">
                <a:latin typeface="Arial Nova Light" panose="020B0304020202020204" pitchFamily="34" charset="0"/>
              </a:rPr>
              <a:t>Fear often returns in novel contexts, or after a passage of time</a:t>
            </a:r>
          </a:p>
          <a:p>
            <a:pPr algn="ctr"/>
            <a:endParaRPr lang="en-US" sz="2000" dirty="0">
              <a:latin typeface="Arial Nova Light" panose="020B0304020202020204" pitchFamily="34" charset="0"/>
            </a:endParaRPr>
          </a:p>
          <a:p>
            <a:pPr algn="ctr"/>
            <a:r>
              <a:rPr lang="en-US" sz="2000" dirty="0">
                <a:latin typeface="Arial Nova Light" panose="020B0304020202020204" pitchFamily="34" charset="0"/>
              </a:rPr>
              <a:t>Extinction is new learning, fear is not erased</a:t>
            </a:r>
          </a:p>
          <a:p>
            <a:pPr algn="ctr"/>
            <a:endParaRPr lang="en-US" sz="2000" dirty="0">
              <a:latin typeface="Arial Nova Light" panose="020B0304020202020204" pitchFamily="34" charset="0"/>
            </a:endParaRPr>
          </a:p>
          <a:p>
            <a:pPr algn="ctr"/>
            <a:r>
              <a:rPr lang="en-US" sz="2000" dirty="0">
                <a:latin typeface="Arial Nova Light" panose="020B0304020202020204" pitchFamily="34" charset="0"/>
              </a:rPr>
              <a:t>How are these opposing associations organized in the brain?</a:t>
            </a:r>
          </a:p>
        </p:txBody>
      </p:sp>
    </p:spTree>
    <p:extLst>
      <p:ext uri="{BB962C8B-B14F-4D97-AF65-F5344CB8AC3E}">
        <p14:creationId xmlns:p14="http://schemas.microsoft.com/office/powerpoint/2010/main" val="3423710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fade">
                                      <p:cBhvr>
                                        <p:cTn id="32" dur="500"/>
                                        <p:tgtEl>
                                          <p:spTgt spid="4"/>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9">
                                            <p:txEl>
                                              <p:pRg st="0" end="0"/>
                                            </p:txEl>
                                          </p:spTgt>
                                        </p:tgtEl>
                                        <p:attrNameLst>
                                          <p:attrName>style.visibility</p:attrName>
                                        </p:attrNameLst>
                                      </p:cBhvr>
                                      <p:to>
                                        <p:strVal val="visible"/>
                                      </p:to>
                                    </p:set>
                                    <p:animEffect transition="in" filter="fade">
                                      <p:cBhvr>
                                        <p:cTn id="37" dur="500"/>
                                        <p:tgtEl>
                                          <p:spTgt spid="9">
                                            <p:txEl>
                                              <p:pRg st="0" end="0"/>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9">
                                            <p:txEl>
                                              <p:pRg st="2" end="2"/>
                                            </p:txEl>
                                          </p:spTgt>
                                        </p:tgtEl>
                                        <p:attrNameLst>
                                          <p:attrName>style.visibility</p:attrName>
                                        </p:attrNameLst>
                                      </p:cBhvr>
                                      <p:to>
                                        <p:strVal val="visible"/>
                                      </p:to>
                                    </p:set>
                                    <p:animEffect transition="in" filter="fade">
                                      <p:cBhvr>
                                        <p:cTn id="42" dur="500"/>
                                        <p:tgtEl>
                                          <p:spTgt spid="9">
                                            <p:txEl>
                                              <p:pRg st="2" end="2"/>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9">
                                            <p:txEl>
                                              <p:pRg st="4" end="4"/>
                                            </p:txEl>
                                          </p:spTgt>
                                        </p:tgtEl>
                                        <p:attrNameLst>
                                          <p:attrName>style.visibility</p:attrName>
                                        </p:attrNameLst>
                                      </p:cBhvr>
                                      <p:to>
                                        <p:strVal val="visible"/>
                                      </p:to>
                                    </p:set>
                                    <p:animEffect transition="in" filter="fade">
                                      <p:cBhvr>
                                        <p:cTn id="47" dur="500"/>
                                        <p:tgtEl>
                                          <p:spTgt spid="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6" grpId="0"/>
      <p:bldP spid="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7FD8E9CE-3F2B-4D59-A507-E9E5D27F457C}"/>
              </a:ext>
            </a:extLst>
          </p:cNvPr>
          <p:cNvSpPr txBox="1"/>
          <p:nvPr/>
        </p:nvSpPr>
        <p:spPr>
          <a:xfrm>
            <a:off x="8855446" y="6550223"/>
            <a:ext cx="3201197" cy="307777"/>
          </a:xfrm>
          <a:prstGeom prst="rect">
            <a:avLst/>
          </a:prstGeom>
          <a:noFill/>
        </p:spPr>
        <p:txBody>
          <a:bodyPr wrap="none" rtlCol="0">
            <a:spAutoFit/>
          </a:bodyPr>
          <a:lstStyle/>
          <a:p>
            <a:pPr algn="r"/>
            <a:r>
              <a:rPr lang="en-US" sz="1400" dirty="0">
                <a:latin typeface="Arial Nova Light" panose="020B0304020202020204" pitchFamily="34" charset="0"/>
              </a:rPr>
              <a:t>Milad &amp; Quirk, 2012, </a:t>
            </a:r>
            <a:r>
              <a:rPr lang="en-US" sz="1400" i="1" dirty="0" err="1">
                <a:latin typeface="Arial Nova Light" panose="020B0304020202020204" pitchFamily="34" charset="0"/>
              </a:rPr>
              <a:t>Annu</a:t>
            </a:r>
            <a:r>
              <a:rPr lang="en-US" sz="1400" i="1" dirty="0">
                <a:latin typeface="Arial Nova Light" panose="020B0304020202020204" pitchFamily="34" charset="0"/>
              </a:rPr>
              <a:t> Rev Psychol</a:t>
            </a:r>
          </a:p>
        </p:txBody>
      </p:sp>
      <p:sp>
        <p:nvSpPr>
          <p:cNvPr id="14" name="TextBox 13">
            <a:extLst>
              <a:ext uri="{FF2B5EF4-FFF2-40B4-BE49-F238E27FC236}">
                <a16:creationId xmlns:a16="http://schemas.microsoft.com/office/drawing/2014/main" id="{C388649C-578E-41BE-A429-57E72D0444C2}"/>
              </a:ext>
            </a:extLst>
          </p:cNvPr>
          <p:cNvSpPr txBox="1"/>
          <p:nvPr/>
        </p:nvSpPr>
        <p:spPr>
          <a:xfrm>
            <a:off x="1360131" y="5494072"/>
            <a:ext cx="9646219" cy="715837"/>
          </a:xfrm>
          <a:prstGeom prst="rect">
            <a:avLst/>
          </a:prstGeom>
          <a:noFill/>
        </p:spPr>
        <p:txBody>
          <a:bodyPr wrap="square" rtlCol="0">
            <a:spAutoFit/>
          </a:bodyPr>
          <a:lstStyle/>
          <a:p>
            <a:pPr algn="ctr">
              <a:lnSpc>
                <a:spcPct val="200000"/>
              </a:lnSpc>
            </a:pPr>
            <a:r>
              <a:rPr lang="en-US" sz="2400" dirty="0">
                <a:latin typeface="Arial Nova Light" panose="020B0304020202020204" pitchFamily="34" charset="0"/>
              </a:rPr>
              <a:t>Univariate approaches, no evidence of neural reinstatement in humans</a:t>
            </a:r>
          </a:p>
        </p:txBody>
      </p:sp>
      <p:grpSp>
        <p:nvGrpSpPr>
          <p:cNvPr id="2" name="Group 1">
            <a:extLst>
              <a:ext uri="{FF2B5EF4-FFF2-40B4-BE49-F238E27FC236}">
                <a16:creationId xmlns:a16="http://schemas.microsoft.com/office/drawing/2014/main" id="{AC8E0B48-990C-493F-BE14-3A881D6161D3}"/>
              </a:ext>
            </a:extLst>
          </p:cNvPr>
          <p:cNvGrpSpPr/>
          <p:nvPr/>
        </p:nvGrpSpPr>
        <p:grpSpPr>
          <a:xfrm>
            <a:off x="2832333" y="2068775"/>
            <a:ext cx="6023113" cy="3425297"/>
            <a:chOff x="2875721" y="1680538"/>
            <a:chExt cx="6023113" cy="3425297"/>
          </a:xfrm>
        </p:grpSpPr>
        <p:pic>
          <p:nvPicPr>
            <p:cNvPr id="10" name="Picture 9">
              <a:extLst>
                <a:ext uri="{FF2B5EF4-FFF2-40B4-BE49-F238E27FC236}">
                  <a16:creationId xmlns:a16="http://schemas.microsoft.com/office/drawing/2014/main" id="{AFF06C34-F723-48F6-AE3B-BEF943038023}"/>
                </a:ext>
              </a:extLst>
            </p:cNvPr>
            <p:cNvPicPr>
              <a:picLocks noChangeAspect="1"/>
            </p:cNvPicPr>
            <p:nvPr/>
          </p:nvPicPr>
          <p:blipFill>
            <a:blip r:embed="rId3"/>
            <a:stretch>
              <a:fillRect/>
            </a:stretch>
          </p:blipFill>
          <p:spPr>
            <a:xfrm>
              <a:off x="2875721" y="1702962"/>
              <a:ext cx="6023113" cy="2683283"/>
            </a:xfrm>
            <a:prstGeom prst="rect">
              <a:avLst/>
            </a:prstGeom>
          </p:spPr>
        </p:pic>
        <p:pic>
          <p:nvPicPr>
            <p:cNvPr id="11" name="Picture 10">
              <a:extLst>
                <a:ext uri="{FF2B5EF4-FFF2-40B4-BE49-F238E27FC236}">
                  <a16:creationId xmlns:a16="http://schemas.microsoft.com/office/drawing/2014/main" id="{4DBA8CFC-75CB-4451-88F3-90E551025EB0}"/>
                </a:ext>
              </a:extLst>
            </p:cNvPr>
            <p:cNvPicPr>
              <a:picLocks noChangeAspect="1"/>
            </p:cNvPicPr>
            <p:nvPr/>
          </p:nvPicPr>
          <p:blipFill>
            <a:blip r:embed="rId4"/>
            <a:stretch>
              <a:fillRect/>
            </a:stretch>
          </p:blipFill>
          <p:spPr>
            <a:xfrm>
              <a:off x="3056069" y="4308026"/>
              <a:ext cx="868758" cy="797809"/>
            </a:xfrm>
            <a:prstGeom prst="rect">
              <a:avLst/>
            </a:prstGeom>
          </p:spPr>
        </p:pic>
        <p:pic>
          <p:nvPicPr>
            <p:cNvPr id="12" name="Picture 11">
              <a:extLst>
                <a:ext uri="{FF2B5EF4-FFF2-40B4-BE49-F238E27FC236}">
                  <a16:creationId xmlns:a16="http://schemas.microsoft.com/office/drawing/2014/main" id="{62DEB8FA-59E4-4606-AC4F-9CD1BF30FCED}"/>
                </a:ext>
              </a:extLst>
            </p:cNvPr>
            <p:cNvPicPr>
              <a:picLocks noChangeAspect="1"/>
            </p:cNvPicPr>
            <p:nvPr/>
          </p:nvPicPr>
          <p:blipFill>
            <a:blip r:embed="rId5"/>
            <a:stretch>
              <a:fillRect/>
            </a:stretch>
          </p:blipFill>
          <p:spPr>
            <a:xfrm flipH="1">
              <a:off x="8028993" y="4351082"/>
              <a:ext cx="579894" cy="619146"/>
            </a:xfrm>
            <a:prstGeom prst="rect">
              <a:avLst/>
            </a:prstGeom>
          </p:spPr>
        </p:pic>
        <p:sp>
          <p:nvSpPr>
            <p:cNvPr id="15" name="TextBox 14">
              <a:extLst>
                <a:ext uri="{FF2B5EF4-FFF2-40B4-BE49-F238E27FC236}">
                  <a16:creationId xmlns:a16="http://schemas.microsoft.com/office/drawing/2014/main" id="{D131F116-B93E-4BC3-87AE-F3CA19610CA1}"/>
                </a:ext>
              </a:extLst>
            </p:cNvPr>
            <p:cNvSpPr txBox="1"/>
            <p:nvPr/>
          </p:nvSpPr>
          <p:spPr>
            <a:xfrm>
              <a:off x="4613539" y="1680538"/>
              <a:ext cx="1613090" cy="461665"/>
            </a:xfrm>
            <a:prstGeom prst="rect">
              <a:avLst/>
            </a:prstGeom>
            <a:noFill/>
          </p:spPr>
          <p:txBody>
            <a:bodyPr wrap="square" rtlCol="0">
              <a:spAutoFit/>
            </a:bodyPr>
            <a:lstStyle/>
            <a:p>
              <a:pPr algn="ctr"/>
              <a:r>
                <a:rPr lang="en-US" sz="2400" dirty="0">
                  <a:solidFill>
                    <a:srgbClr val="7E1AC5"/>
                  </a:solidFill>
                  <a:latin typeface="Arial Nova Light" panose="020B0304020202020204" pitchFamily="34" charset="0"/>
                  <a:cs typeface="Arial" panose="020B0604020202020204" pitchFamily="34" charset="0"/>
                </a:rPr>
                <a:t>Fear</a:t>
              </a:r>
            </a:p>
          </p:txBody>
        </p:sp>
        <p:sp>
          <p:nvSpPr>
            <p:cNvPr id="16" name="TextBox 15">
              <a:extLst>
                <a:ext uri="{FF2B5EF4-FFF2-40B4-BE49-F238E27FC236}">
                  <a16:creationId xmlns:a16="http://schemas.microsoft.com/office/drawing/2014/main" id="{851491CF-388D-4642-A6AF-A6DD7271C84A}"/>
                </a:ext>
              </a:extLst>
            </p:cNvPr>
            <p:cNvSpPr txBox="1"/>
            <p:nvPr/>
          </p:nvSpPr>
          <p:spPr>
            <a:xfrm>
              <a:off x="4385370" y="3977856"/>
              <a:ext cx="1557866" cy="461665"/>
            </a:xfrm>
            <a:prstGeom prst="rect">
              <a:avLst/>
            </a:prstGeom>
            <a:noFill/>
          </p:spPr>
          <p:txBody>
            <a:bodyPr wrap="square" rtlCol="0">
              <a:spAutoFit/>
            </a:bodyPr>
            <a:lstStyle/>
            <a:p>
              <a:pPr algn="ctr"/>
              <a:r>
                <a:rPr lang="en-US" sz="2400" dirty="0">
                  <a:solidFill>
                    <a:srgbClr val="1A8942"/>
                  </a:solidFill>
                  <a:latin typeface="Arial Nova Light" panose="020B0304020202020204" pitchFamily="34" charset="0"/>
                  <a:cs typeface="Arial" panose="020B0604020202020204" pitchFamily="34" charset="0"/>
                </a:rPr>
                <a:t>Extinction</a:t>
              </a:r>
            </a:p>
          </p:txBody>
        </p:sp>
      </p:grpSp>
      <p:sp>
        <p:nvSpPr>
          <p:cNvPr id="13" name="TextBox 12">
            <a:extLst>
              <a:ext uri="{FF2B5EF4-FFF2-40B4-BE49-F238E27FC236}">
                <a16:creationId xmlns:a16="http://schemas.microsoft.com/office/drawing/2014/main" id="{52526A6F-34D4-4935-BDA8-058AC730C9D8}"/>
              </a:ext>
            </a:extLst>
          </p:cNvPr>
          <p:cNvSpPr txBox="1"/>
          <p:nvPr/>
        </p:nvSpPr>
        <p:spPr>
          <a:xfrm>
            <a:off x="831322" y="494563"/>
            <a:ext cx="10365888" cy="1227452"/>
          </a:xfrm>
          <a:prstGeom prst="rect">
            <a:avLst/>
          </a:prstGeom>
          <a:noFill/>
        </p:spPr>
        <p:txBody>
          <a:bodyPr wrap="square" rtlCol="0">
            <a:spAutoFit/>
          </a:bodyPr>
          <a:lstStyle/>
          <a:p>
            <a:pPr>
              <a:lnSpc>
                <a:spcPct val="200000"/>
              </a:lnSpc>
            </a:pPr>
            <a:r>
              <a:rPr lang="en-US" sz="2000" dirty="0">
                <a:latin typeface="Arial Nova Light" panose="020B0304020202020204" pitchFamily="34" charset="0"/>
              </a:rPr>
              <a:t>Encoding specificity - the neural circuits which encode a memory reactivate during retrieval</a:t>
            </a:r>
          </a:p>
          <a:p>
            <a:pPr algn="ctr">
              <a:lnSpc>
                <a:spcPct val="200000"/>
              </a:lnSpc>
            </a:pPr>
            <a:r>
              <a:rPr lang="en-US" sz="2000" dirty="0">
                <a:latin typeface="Arial Nova Light" panose="020B0304020202020204" pitchFamily="34" charset="0"/>
              </a:rPr>
              <a:t>Fear and extinction engrams are stable and separable, in rodents</a:t>
            </a:r>
          </a:p>
        </p:txBody>
      </p:sp>
      <p:sp>
        <p:nvSpPr>
          <p:cNvPr id="3" name="Rectangle 2">
            <a:extLst>
              <a:ext uri="{FF2B5EF4-FFF2-40B4-BE49-F238E27FC236}">
                <a16:creationId xmlns:a16="http://schemas.microsoft.com/office/drawing/2014/main" id="{91F17371-755D-4466-AA9D-06D3331E3D16}"/>
              </a:ext>
            </a:extLst>
          </p:cNvPr>
          <p:cNvSpPr/>
          <p:nvPr/>
        </p:nvSpPr>
        <p:spPr>
          <a:xfrm>
            <a:off x="5899848" y="2339638"/>
            <a:ext cx="3371861" cy="31011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39125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xEl>
                                              <p:pRg st="1" end="1"/>
                                            </p:txEl>
                                          </p:spTgt>
                                        </p:tgtEl>
                                        <p:attrNameLst>
                                          <p:attrName>style.visibility</p:attrName>
                                        </p:attrNameLst>
                                      </p:cBhvr>
                                      <p:to>
                                        <p:strVal val="visible"/>
                                      </p:to>
                                    </p:set>
                                    <p:animEffect transition="in" filter="fade">
                                      <p:cBhvr>
                                        <p:cTn id="7" dur="500"/>
                                        <p:tgtEl>
                                          <p:spTgt spid="1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grpId="0" nodeType="clickEffect">
                                  <p:stCondLst>
                                    <p:cond delay="0"/>
                                  </p:stCondLst>
                                  <p:childTnLst>
                                    <p:animEffect transition="out" filter="fade">
                                      <p:cBhvr>
                                        <p:cTn id="19" dur="500"/>
                                        <p:tgtEl>
                                          <p:spTgt spid="3"/>
                                        </p:tgtEl>
                                      </p:cBhvr>
                                    </p:animEffect>
                                    <p:set>
                                      <p:cBhvr>
                                        <p:cTn id="20" dur="1" fill="hold">
                                          <p:stCondLst>
                                            <p:cond delay="499"/>
                                          </p:stCondLst>
                                        </p:cTn>
                                        <p:tgtEl>
                                          <p:spTgt spid="3"/>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fade">
                                      <p:cBhvr>
                                        <p:cTn id="25"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4" grpId="0"/>
      <p:bldP spid="3"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2479209-9A47-4059-8FC7-CCE9080FBC80}"/>
              </a:ext>
            </a:extLst>
          </p:cNvPr>
          <p:cNvSpPr/>
          <p:nvPr/>
        </p:nvSpPr>
        <p:spPr>
          <a:xfrm>
            <a:off x="1001424" y="216617"/>
            <a:ext cx="10189151" cy="1323439"/>
          </a:xfrm>
          <a:prstGeom prst="rect">
            <a:avLst/>
          </a:prstGeom>
        </p:spPr>
        <p:txBody>
          <a:bodyPr wrap="square">
            <a:spAutoFit/>
          </a:bodyPr>
          <a:lstStyle/>
          <a:p>
            <a:pPr algn="ctr"/>
            <a:r>
              <a:rPr lang="en-US" sz="2000" dirty="0">
                <a:latin typeface="Arial Nova Light" panose="020B0304020202020204" pitchFamily="34" charset="0"/>
              </a:rPr>
              <a:t>Are associative emotional memories organized the same way in humans as in rodents?</a:t>
            </a:r>
          </a:p>
          <a:p>
            <a:pPr algn="ctr"/>
            <a:endParaRPr lang="en-US" sz="2000" dirty="0">
              <a:latin typeface="Arial Nova Light" panose="020B0304020202020204" pitchFamily="34" charset="0"/>
            </a:endParaRPr>
          </a:p>
          <a:p>
            <a:pPr algn="ctr"/>
            <a:r>
              <a:rPr lang="en-US" sz="2000" b="1" dirty="0">
                <a:latin typeface="Arial Nova Light" panose="020B0304020202020204" pitchFamily="34" charset="0"/>
              </a:rPr>
              <a:t>-Goal-</a:t>
            </a:r>
          </a:p>
          <a:p>
            <a:pPr algn="ctr"/>
            <a:r>
              <a:rPr lang="en-US" sz="2000" dirty="0">
                <a:latin typeface="Arial Nova Light" panose="020B0304020202020204" pitchFamily="34" charset="0"/>
              </a:rPr>
              <a:t>Identify separable neural reinstatement of fear and extinction across the PFC</a:t>
            </a:r>
          </a:p>
        </p:txBody>
      </p:sp>
      <p:sp>
        <p:nvSpPr>
          <p:cNvPr id="33" name="Rectangle 32">
            <a:extLst>
              <a:ext uri="{FF2B5EF4-FFF2-40B4-BE49-F238E27FC236}">
                <a16:creationId xmlns:a16="http://schemas.microsoft.com/office/drawing/2014/main" id="{C94C2276-5A54-440F-9FDC-6BB5867572DB}"/>
              </a:ext>
            </a:extLst>
          </p:cNvPr>
          <p:cNvSpPr/>
          <p:nvPr/>
        </p:nvSpPr>
        <p:spPr>
          <a:xfrm>
            <a:off x="4539627" y="3467366"/>
            <a:ext cx="805543" cy="2312654"/>
          </a:xfrm>
          <a:prstGeom prst="rect">
            <a:avLst/>
          </a:prstGeom>
          <a:solidFill>
            <a:srgbClr val="42775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Light" panose="020B0304020202020204" pitchFamily="34" charset="0"/>
            </a:endParaRPr>
          </a:p>
        </p:txBody>
      </p:sp>
      <p:sp>
        <p:nvSpPr>
          <p:cNvPr id="34" name="Rectangle 33">
            <a:extLst>
              <a:ext uri="{FF2B5EF4-FFF2-40B4-BE49-F238E27FC236}">
                <a16:creationId xmlns:a16="http://schemas.microsoft.com/office/drawing/2014/main" id="{8B4046F2-836C-4AA1-B9D3-06B2674C20F2}"/>
              </a:ext>
            </a:extLst>
          </p:cNvPr>
          <p:cNvSpPr/>
          <p:nvPr/>
        </p:nvSpPr>
        <p:spPr>
          <a:xfrm>
            <a:off x="3581684" y="5094779"/>
            <a:ext cx="805543" cy="685242"/>
          </a:xfrm>
          <a:prstGeom prst="rect">
            <a:avLst/>
          </a:prstGeom>
          <a:solidFill>
            <a:srgbClr val="6E1D6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Light" panose="020B0304020202020204" pitchFamily="34" charset="0"/>
            </a:endParaRPr>
          </a:p>
        </p:txBody>
      </p:sp>
      <p:sp>
        <p:nvSpPr>
          <p:cNvPr id="35" name="Rectangle 34">
            <a:extLst>
              <a:ext uri="{FF2B5EF4-FFF2-40B4-BE49-F238E27FC236}">
                <a16:creationId xmlns:a16="http://schemas.microsoft.com/office/drawing/2014/main" id="{D512E955-8A0E-47D5-877E-39E15027F02D}"/>
              </a:ext>
            </a:extLst>
          </p:cNvPr>
          <p:cNvSpPr/>
          <p:nvPr/>
        </p:nvSpPr>
        <p:spPr>
          <a:xfrm>
            <a:off x="2271583" y="5094779"/>
            <a:ext cx="805543" cy="685242"/>
          </a:xfrm>
          <a:prstGeom prst="rect">
            <a:avLst/>
          </a:prstGeom>
          <a:solidFill>
            <a:srgbClr val="42775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Light" panose="020B0304020202020204" pitchFamily="34" charset="0"/>
            </a:endParaRPr>
          </a:p>
        </p:txBody>
      </p:sp>
      <p:sp>
        <p:nvSpPr>
          <p:cNvPr id="36" name="Rectangle 35">
            <a:extLst>
              <a:ext uri="{FF2B5EF4-FFF2-40B4-BE49-F238E27FC236}">
                <a16:creationId xmlns:a16="http://schemas.microsoft.com/office/drawing/2014/main" id="{F0F105EB-C8C5-41B0-B7A6-E832B5DD9B2C}"/>
              </a:ext>
            </a:extLst>
          </p:cNvPr>
          <p:cNvSpPr/>
          <p:nvPr/>
        </p:nvSpPr>
        <p:spPr>
          <a:xfrm>
            <a:off x="1329969" y="3467364"/>
            <a:ext cx="805543" cy="2312655"/>
          </a:xfrm>
          <a:prstGeom prst="rect">
            <a:avLst/>
          </a:prstGeom>
          <a:solidFill>
            <a:srgbClr val="6E1D6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6E1D6D"/>
              </a:solidFill>
              <a:latin typeface="Arial Nova Light" panose="020B0304020202020204" pitchFamily="34" charset="0"/>
            </a:endParaRPr>
          </a:p>
        </p:txBody>
      </p:sp>
      <p:sp>
        <p:nvSpPr>
          <p:cNvPr id="37" name="TextBox 36">
            <a:extLst>
              <a:ext uri="{FF2B5EF4-FFF2-40B4-BE49-F238E27FC236}">
                <a16:creationId xmlns:a16="http://schemas.microsoft.com/office/drawing/2014/main" id="{31E20BD1-DE50-474A-B18B-BFEC63B38CEF}"/>
              </a:ext>
            </a:extLst>
          </p:cNvPr>
          <p:cNvSpPr txBox="1"/>
          <p:nvPr/>
        </p:nvSpPr>
        <p:spPr>
          <a:xfrm>
            <a:off x="1798880" y="2864028"/>
            <a:ext cx="1007007" cy="461665"/>
          </a:xfrm>
          <a:prstGeom prst="rect">
            <a:avLst/>
          </a:prstGeom>
          <a:noFill/>
        </p:spPr>
        <p:txBody>
          <a:bodyPr wrap="none" rtlCol="0">
            <a:spAutoFit/>
          </a:bodyPr>
          <a:lstStyle/>
          <a:p>
            <a:r>
              <a:rPr lang="en-US" sz="2400" dirty="0">
                <a:latin typeface="Arial Nova Light" panose="020B0304020202020204" pitchFamily="34" charset="0"/>
              </a:rPr>
              <a:t>dACC</a:t>
            </a:r>
          </a:p>
        </p:txBody>
      </p:sp>
      <p:sp>
        <p:nvSpPr>
          <p:cNvPr id="38" name="TextBox 37">
            <a:extLst>
              <a:ext uri="{FF2B5EF4-FFF2-40B4-BE49-F238E27FC236}">
                <a16:creationId xmlns:a16="http://schemas.microsoft.com/office/drawing/2014/main" id="{65F238A4-3EC6-46AC-AEB9-B7E771AA5C15}"/>
              </a:ext>
            </a:extLst>
          </p:cNvPr>
          <p:cNvSpPr txBox="1"/>
          <p:nvPr/>
        </p:nvSpPr>
        <p:spPr>
          <a:xfrm>
            <a:off x="3781933" y="2882969"/>
            <a:ext cx="1145185" cy="461665"/>
          </a:xfrm>
          <a:prstGeom prst="rect">
            <a:avLst/>
          </a:prstGeom>
          <a:noFill/>
        </p:spPr>
        <p:txBody>
          <a:bodyPr wrap="none" rtlCol="0">
            <a:spAutoFit/>
          </a:bodyPr>
          <a:lstStyle/>
          <a:p>
            <a:r>
              <a:rPr lang="en-US" sz="2400" dirty="0">
                <a:latin typeface="Arial Nova Light" panose="020B0304020202020204" pitchFamily="34" charset="0"/>
              </a:rPr>
              <a:t>vmPFC</a:t>
            </a:r>
          </a:p>
        </p:txBody>
      </p:sp>
      <p:sp>
        <p:nvSpPr>
          <p:cNvPr id="39" name="TextBox 38">
            <a:extLst>
              <a:ext uri="{FF2B5EF4-FFF2-40B4-BE49-F238E27FC236}">
                <a16:creationId xmlns:a16="http://schemas.microsoft.com/office/drawing/2014/main" id="{EAEE9A26-167A-462C-BDB1-C9E14F505781}"/>
              </a:ext>
            </a:extLst>
          </p:cNvPr>
          <p:cNvSpPr txBox="1"/>
          <p:nvPr/>
        </p:nvSpPr>
        <p:spPr>
          <a:xfrm rot="19800000">
            <a:off x="1154460" y="5959088"/>
            <a:ext cx="669479" cy="400110"/>
          </a:xfrm>
          <a:prstGeom prst="rect">
            <a:avLst/>
          </a:prstGeom>
          <a:noFill/>
        </p:spPr>
        <p:txBody>
          <a:bodyPr wrap="none" rtlCol="0">
            <a:spAutoFit/>
          </a:bodyPr>
          <a:lstStyle/>
          <a:p>
            <a:pPr algn="ctr"/>
            <a:r>
              <a:rPr lang="en-US" sz="2000" dirty="0">
                <a:solidFill>
                  <a:srgbClr val="6E1D6D"/>
                </a:solidFill>
                <a:latin typeface="Arial Nova Light" panose="020B0304020202020204" pitchFamily="34" charset="0"/>
              </a:rPr>
              <a:t>Fear</a:t>
            </a:r>
          </a:p>
        </p:txBody>
      </p:sp>
      <p:sp>
        <p:nvSpPr>
          <p:cNvPr id="40" name="TextBox 39">
            <a:extLst>
              <a:ext uri="{FF2B5EF4-FFF2-40B4-BE49-F238E27FC236}">
                <a16:creationId xmlns:a16="http://schemas.microsoft.com/office/drawing/2014/main" id="{32F64889-74EF-4B6E-AA1A-FA9D20FB8CB2}"/>
              </a:ext>
            </a:extLst>
          </p:cNvPr>
          <p:cNvSpPr txBox="1"/>
          <p:nvPr/>
        </p:nvSpPr>
        <p:spPr>
          <a:xfrm rot="19800000">
            <a:off x="1634588" y="6060625"/>
            <a:ext cx="1297150" cy="400110"/>
          </a:xfrm>
          <a:prstGeom prst="rect">
            <a:avLst/>
          </a:prstGeom>
          <a:noFill/>
        </p:spPr>
        <p:txBody>
          <a:bodyPr wrap="none" rtlCol="0">
            <a:spAutoFit/>
          </a:bodyPr>
          <a:lstStyle/>
          <a:p>
            <a:pPr algn="ctr"/>
            <a:r>
              <a:rPr lang="en-US" sz="2000" dirty="0">
                <a:solidFill>
                  <a:srgbClr val="42775A"/>
                </a:solidFill>
                <a:latin typeface="Arial Nova Light" panose="020B0304020202020204" pitchFamily="34" charset="0"/>
              </a:rPr>
              <a:t>Extinction</a:t>
            </a:r>
          </a:p>
        </p:txBody>
      </p:sp>
      <p:sp>
        <p:nvSpPr>
          <p:cNvPr id="41" name="TextBox 40">
            <a:extLst>
              <a:ext uri="{FF2B5EF4-FFF2-40B4-BE49-F238E27FC236}">
                <a16:creationId xmlns:a16="http://schemas.microsoft.com/office/drawing/2014/main" id="{28EBDE5B-3E7C-4E40-9BAE-56092E52DE59}"/>
              </a:ext>
            </a:extLst>
          </p:cNvPr>
          <p:cNvSpPr txBox="1"/>
          <p:nvPr/>
        </p:nvSpPr>
        <p:spPr>
          <a:xfrm rot="19800000">
            <a:off x="3554757" y="5959087"/>
            <a:ext cx="669479" cy="400110"/>
          </a:xfrm>
          <a:prstGeom prst="rect">
            <a:avLst/>
          </a:prstGeom>
          <a:noFill/>
        </p:spPr>
        <p:txBody>
          <a:bodyPr wrap="none" rtlCol="0">
            <a:spAutoFit/>
          </a:bodyPr>
          <a:lstStyle/>
          <a:p>
            <a:pPr algn="ctr"/>
            <a:r>
              <a:rPr lang="en-US" sz="2000">
                <a:solidFill>
                  <a:srgbClr val="6E1D6D"/>
                </a:solidFill>
                <a:latin typeface="Arial Nova Light" panose="020B0304020202020204" pitchFamily="34" charset="0"/>
              </a:rPr>
              <a:t>Fear</a:t>
            </a:r>
            <a:endParaRPr lang="en-US" sz="2000" dirty="0">
              <a:solidFill>
                <a:srgbClr val="6E1D6D"/>
              </a:solidFill>
              <a:latin typeface="Arial Nova Light" panose="020B0304020202020204" pitchFamily="34" charset="0"/>
            </a:endParaRPr>
          </a:p>
        </p:txBody>
      </p:sp>
      <p:sp>
        <p:nvSpPr>
          <p:cNvPr id="42" name="TextBox 41">
            <a:extLst>
              <a:ext uri="{FF2B5EF4-FFF2-40B4-BE49-F238E27FC236}">
                <a16:creationId xmlns:a16="http://schemas.microsoft.com/office/drawing/2014/main" id="{77019E69-701E-4D97-80F8-588F5FE007FE}"/>
              </a:ext>
            </a:extLst>
          </p:cNvPr>
          <p:cNvSpPr txBox="1"/>
          <p:nvPr/>
        </p:nvSpPr>
        <p:spPr>
          <a:xfrm rot="19800000">
            <a:off x="4034885" y="6077259"/>
            <a:ext cx="1297150" cy="400110"/>
          </a:xfrm>
          <a:prstGeom prst="rect">
            <a:avLst/>
          </a:prstGeom>
          <a:noFill/>
        </p:spPr>
        <p:txBody>
          <a:bodyPr wrap="none" rtlCol="0">
            <a:spAutoFit/>
          </a:bodyPr>
          <a:lstStyle/>
          <a:p>
            <a:pPr algn="ctr"/>
            <a:r>
              <a:rPr lang="en-US" sz="2000" dirty="0">
                <a:solidFill>
                  <a:srgbClr val="42775A"/>
                </a:solidFill>
                <a:latin typeface="Arial Nova Light" panose="020B0304020202020204" pitchFamily="34" charset="0"/>
              </a:rPr>
              <a:t>Extinction</a:t>
            </a:r>
          </a:p>
        </p:txBody>
      </p:sp>
      <p:cxnSp>
        <p:nvCxnSpPr>
          <p:cNvPr id="43" name="Straight Connector 42">
            <a:extLst>
              <a:ext uri="{FF2B5EF4-FFF2-40B4-BE49-F238E27FC236}">
                <a16:creationId xmlns:a16="http://schemas.microsoft.com/office/drawing/2014/main" id="{7650FAAC-7C09-4839-84EE-AA296EE9A33B}"/>
              </a:ext>
            </a:extLst>
          </p:cNvPr>
          <p:cNvCxnSpPr>
            <a:cxnSpLocks/>
          </p:cNvCxnSpPr>
          <p:nvPr/>
        </p:nvCxnSpPr>
        <p:spPr>
          <a:xfrm>
            <a:off x="1178261" y="2888412"/>
            <a:ext cx="0" cy="289105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BCCB23E4-F60A-4171-9D7D-6D007AFF653A}"/>
              </a:ext>
            </a:extLst>
          </p:cNvPr>
          <p:cNvCxnSpPr>
            <a:cxnSpLocks/>
          </p:cNvCxnSpPr>
          <p:nvPr/>
        </p:nvCxnSpPr>
        <p:spPr>
          <a:xfrm flipH="1">
            <a:off x="1161932" y="5784910"/>
            <a:ext cx="444681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2BEFCB21-4D75-4A8A-84F5-A19A5621E2CA}"/>
              </a:ext>
            </a:extLst>
          </p:cNvPr>
          <p:cNvSpPr txBox="1"/>
          <p:nvPr/>
        </p:nvSpPr>
        <p:spPr>
          <a:xfrm rot="16200000">
            <a:off x="-652668" y="4094640"/>
            <a:ext cx="3018262" cy="461665"/>
          </a:xfrm>
          <a:prstGeom prst="rect">
            <a:avLst/>
          </a:prstGeom>
          <a:noFill/>
        </p:spPr>
        <p:txBody>
          <a:bodyPr wrap="none" rtlCol="0">
            <a:spAutoFit/>
          </a:bodyPr>
          <a:lstStyle/>
          <a:p>
            <a:r>
              <a:rPr lang="en-US" sz="2400" dirty="0">
                <a:latin typeface="Arial Nova Light" panose="020B0304020202020204" pitchFamily="34" charset="0"/>
              </a:rPr>
              <a:t>Neural Reinstatement</a:t>
            </a:r>
          </a:p>
        </p:txBody>
      </p:sp>
      <p:grpSp>
        <p:nvGrpSpPr>
          <p:cNvPr id="46" name="Group 45">
            <a:extLst>
              <a:ext uri="{FF2B5EF4-FFF2-40B4-BE49-F238E27FC236}">
                <a16:creationId xmlns:a16="http://schemas.microsoft.com/office/drawing/2014/main" id="{BD31D2A4-89B4-4CA3-A7C2-0AE357C4C2C1}"/>
              </a:ext>
            </a:extLst>
          </p:cNvPr>
          <p:cNvGrpSpPr/>
          <p:nvPr/>
        </p:nvGrpSpPr>
        <p:grpSpPr>
          <a:xfrm>
            <a:off x="2670730" y="2110271"/>
            <a:ext cx="1224643" cy="713014"/>
            <a:chOff x="7232995" y="5748105"/>
            <a:chExt cx="1224643" cy="713014"/>
          </a:xfrm>
        </p:grpSpPr>
        <p:sp>
          <p:nvSpPr>
            <p:cNvPr id="47" name="Rectangle: Rounded Corners 23">
              <a:extLst>
                <a:ext uri="{FF2B5EF4-FFF2-40B4-BE49-F238E27FC236}">
                  <a16:creationId xmlns:a16="http://schemas.microsoft.com/office/drawing/2014/main" id="{18F847D7-F69F-4F60-A743-77CCCA932433}"/>
                </a:ext>
              </a:extLst>
            </p:cNvPr>
            <p:cNvSpPr/>
            <p:nvPr/>
          </p:nvSpPr>
          <p:spPr>
            <a:xfrm>
              <a:off x="7232995" y="5748105"/>
              <a:ext cx="1224643" cy="713014"/>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Light" panose="020B0304020202020204" pitchFamily="34" charset="0"/>
              </a:endParaRPr>
            </a:p>
          </p:txBody>
        </p:sp>
        <p:sp>
          <p:nvSpPr>
            <p:cNvPr id="48" name="TextBox 47">
              <a:extLst>
                <a:ext uri="{FF2B5EF4-FFF2-40B4-BE49-F238E27FC236}">
                  <a16:creationId xmlns:a16="http://schemas.microsoft.com/office/drawing/2014/main" id="{1D694819-DD4B-48C4-BEF6-82D7BB89C812}"/>
                </a:ext>
              </a:extLst>
            </p:cNvPr>
            <p:cNvSpPr txBox="1"/>
            <p:nvPr/>
          </p:nvSpPr>
          <p:spPr>
            <a:xfrm>
              <a:off x="7264870" y="5873779"/>
              <a:ext cx="1160895" cy="461665"/>
            </a:xfrm>
            <a:prstGeom prst="rect">
              <a:avLst/>
            </a:prstGeom>
            <a:noFill/>
          </p:spPr>
          <p:txBody>
            <a:bodyPr wrap="none" rtlCol="0">
              <a:spAutoFit/>
            </a:bodyPr>
            <a:lstStyle/>
            <a:p>
              <a:pPr algn="ctr"/>
              <a:r>
                <a:rPr lang="en-US" sz="2400" dirty="0">
                  <a:latin typeface="Arial Nova Light" panose="020B0304020202020204" pitchFamily="34" charset="0"/>
                </a:rPr>
                <a:t>Heathy</a:t>
              </a:r>
            </a:p>
          </p:txBody>
        </p:sp>
      </p:grpSp>
      <p:grpSp>
        <p:nvGrpSpPr>
          <p:cNvPr id="20" name="Group 19">
            <a:extLst>
              <a:ext uri="{FF2B5EF4-FFF2-40B4-BE49-F238E27FC236}">
                <a16:creationId xmlns:a16="http://schemas.microsoft.com/office/drawing/2014/main" id="{4C8847FE-C587-431C-9675-78D167B6DCAA}"/>
              </a:ext>
            </a:extLst>
          </p:cNvPr>
          <p:cNvGrpSpPr/>
          <p:nvPr/>
        </p:nvGrpSpPr>
        <p:grpSpPr>
          <a:xfrm>
            <a:off x="6389619" y="2430221"/>
            <a:ext cx="5012302" cy="2850457"/>
            <a:chOff x="2875721" y="1680538"/>
            <a:chExt cx="6023113" cy="3425297"/>
          </a:xfrm>
        </p:grpSpPr>
        <p:pic>
          <p:nvPicPr>
            <p:cNvPr id="21" name="Picture 20">
              <a:extLst>
                <a:ext uri="{FF2B5EF4-FFF2-40B4-BE49-F238E27FC236}">
                  <a16:creationId xmlns:a16="http://schemas.microsoft.com/office/drawing/2014/main" id="{FC545FAC-C15C-40FB-9CB0-119CE1205B5F}"/>
                </a:ext>
              </a:extLst>
            </p:cNvPr>
            <p:cNvPicPr>
              <a:picLocks noChangeAspect="1"/>
            </p:cNvPicPr>
            <p:nvPr/>
          </p:nvPicPr>
          <p:blipFill>
            <a:blip r:embed="rId3"/>
            <a:stretch>
              <a:fillRect/>
            </a:stretch>
          </p:blipFill>
          <p:spPr>
            <a:xfrm>
              <a:off x="2875721" y="1702962"/>
              <a:ext cx="6023113" cy="2683283"/>
            </a:xfrm>
            <a:prstGeom prst="rect">
              <a:avLst/>
            </a:prstGeom>
          </p:spPr>
        </p:pic>
        <p:pic>
          <p:nvPicPr>
            <p:cNvPr id="22" name="Picture 21">
              <a:extLst>
                <a:ext uri="{FF2B5EF4-FFF2-40B4-BE49-F238E27FC236}">
                  <a16:creationId xmlns:a16="http://schemas.microsoft.com/office/drawing/2014/main" id="{1A424984-0A07-4AD1-91FD-149D607F7507}"/>
                </a:ext>
              </a:extLst>
            </p:cNvPr>
            <p:cNvPicPr>
              <a:picLocks noChangeAspect="1"/>
            </p:cNvPicPr>
            <p:nvPr/>
          </p:nvPicPr>
          <p:blipFill>
            <a:blip r:embed="rId4"/>
            <a:stretch>
              <a:fillRect/>
            </a:stretch>
          </p:blipFill>
          <p:spPr>
            <a:xfrm>
              <a:off x="3056069" y="4308026"/>
              <a:ext cx="868758" cy="797809"/>
            </a:xfrm>
            <a:prstGeom prst="rect">
              <a:avLst/>
            </a:prstGeom>
          </p:spPr>
        </p:pic>
        <p:pic>
          <p:nvPicPr>
            <p:cNvPr id="23" name="Picture 22">
              <a:extLst>
                <a:ext uri="{FF2B5EF4-FFF2-40B4-BE49-F238E27FC236}">
                  <a16:creationId xmlns:a16="http://schemas.microsoft.com/office/drawing/2014/main" id="{A96D3E18-A7FE-4D58-910A-789618BB50B1}"/>
                </a:ext>
              </a:extLst>
            </p:cNvPr>
            <p:cNvPicPr>
              <a:picLocks noChangeAspect="1"/>
            </p:cNvPicPr>
            <p:nvPr/>
          </p:nvPicPr>
          <p:blipFill>
            <a:blip r:embed="rId5"/>
            <a:stretch>
              <a:fillRect/>
            </a:stretch>
          </p:blipFill>
          <p:spPr>
            <a:xfrm flipH="1">
              <a:off x="8028993" y="4351082"/>
              <a:ext cx="579894" cy="619146"/>
            </a:xfrm>
            <a:prstGeom prst="rect">
              <a:avLst/>
            </a:prstGeom>
          </p:spPr>
        </p:pic>
        <p:sp>
          <p:nvSpPr>
            <p:cNvPr id="24" name="TextBox 23">
              <a:extLst>
                <a:ext uri="{FF2B5EF4-FFF2-40B4-BE49-F238E27FC236}">
                  <a16:creationId xmlns:a16="http://schemas.microsoft.com/office/drawing/2014/main" id="{AAD1A31A-140A-42D6-B9DD-48E3A02BCA29}"/>
                </a:ext>
              </a:extLst>
            </p:cNvPr>
            <p:cNvSpPr txBox="1"/>
            <p:nvPr/>
          </p:nvSpPr>
          <p:spPr>
            <a:xfrm>
              <a:off x="4613539" y="1680538"/>
              <a:ext cx="1613090" cy="461665"/>
            </a:xfrm>
            <a:prstGeom prst="rect">
              <a:avLst/>
            </a:prstGeom>
            <a:noFill/>
          </p:spPr>
          <p:txBody>
            <a:bodyPr wrap="square" rtlCol="0">
              <a:spAutoFit/>
            </a:bodyPr>
            <a:lstStyle/>
            <a:p>
              <a:pPr algn="ctr"/>
              <a:r>
                <a:rPr lang="en-US" sz="2400" dirty="0">
                  <a:solidFill>
                    <a:srgbClr val="7E1AC5"/>
                  </a:solidFill>
                  <a:latin typeface="Arial Nova Light" panose="020B0304020202020204" pitchFamily="34" charset="0"/>
                  <a:cs typeface="Arial" panose="020B0604020202020204" pitchFamily="34" charset="0"/>
                </a:rPr>
                <a:t>Fear</a:t>
              </a:r>
            </a:p>
          </p:txBody>
        </p:sp>
        <p:sp>
          <p:nvSpPr>
            <p:cNvPr id="25" name="TextBox 24">
              <a:extLst>
                <a:ext uri="{FF2B5EF4-FFF2-40B4-BE49-F238E27FC236}">
                  <a16:creationId xmlns:a16="http://schemas.microsoft.com/office/drawing/2014/main" id="{08865116-8287-4757-A327-612CF58BD13F}"/>
                </a:ext>
              </a:extLst>
            </p:cNvPr>
            <p:cNvSpPr txBox="1"/>
            <p:nvPr/>
          </p:nvSpPr>
          <p:spPr>
            <a:xfrm>
              <a:off x="4385370" y="3977856"/>
              <a:ext cx="1975633" cy="554767"/>
            </a:xfrm>
            <a:prstGeom prst="rect">
              <a:avLst/>
            </a:prstGeom>
            <a:noFill/>
          </p:spPr>
          <p:txBody>
            <a:bodyPr wrap="square" rtlCol="0">
              <a:spAutoFit/>
            </a:bodyPr>
            <a:lstStyle/>
            <a:p>
              <a:pPr algn="ctr"/>
              <a:r>
                <a:rPr lang="en-US" sz="2400" dirty="0">
                  <a:solidFill>
                    <a:srgbClr val="1A8942"/>
                  </a:solidFill>
                  <a:latin typeface="Arial Nova Light" panose="020B0304020202020204" pitchFamily="34" charset="0"/>
                  <a:cs typeface="Arial" panose="020B0604020202020204" pitchFamily="34" charset="0"/>
                </a:rPr>
                <a:t>Extinction</a:t>
              </a:r>
            </a:p>
          </p:txBody>
        </p:sp>
      </p:grpSp>
    </p:spTree>
    <p:extLst>
      <p:ext uri="{BB962C8B-B14F-4D97-AF65-F5344CB8AC3E}">
        <p14:creationId xmlns:p14="http://schemas.microsoft.com/office/powerpoint/2010/main" val="29550493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animEffect transition="in" filter="fade">
                                      <p:cBhvr>
                                        <p:cTn id="7" dur="500"/>
                                        <p:tgtEl>
                                          <p:spTgt spid="7">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7">
                                            <p:txEl>
                                              <p:pRg st="3" end="3"/>
                                            </p:txEl>
                                          </p:spTgt>
                                        </p:tgtEl>
                                        <p:attrNameLst>
                                          <p:attrName>style.visibility</p:attrName>
                                        </p:attrNameLst>
                                      </p:cBhvr>
                                      <p:to>
                                        <p:strVal val="visible"/>
                                      </p:to>
                                    </p:set>
                                    <p:animEffect transition="in" filter="fade">
                                      <p:cBhvr>
                                        <p:cTn id="10" dur="500"/>
                                        <p:tgtEl>
                                          <p:spTgt spid="7">
                                            <p:txEl>
                                              <p:pRg st="3" end="3"/>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5"/>
                                        </p:tgtEl>
                                        <p:attrNameLst>
                                          <p:attrName>style.visibility</p:attrName>
                                        </p:attrNameLst>
                                      </p:cBhvr>
                                      <p:to>
                                        <p:strVal val="visible"/>
                                      </p:to>
                                    </p:set>
                                    <p:animEffect transition="in" filter="fade">
                                      <p:cBhvr>
                                        <p:cTn id="15" dur="500"/>
                                        <p:tgtEl>
                                          <p:spTgt spid="45"/>
                                        </p:tgtEl>
                                      </p:cBhvr>
                                    </p:animEffect>
                                  </p:childTnLst>
                                </p:cTn>
                              </p:par>
                              <p:par>
                                <p:cTn id="16" presetID="10" presetClass="entr" presetSubtype="0" fill="hold" nodeType="withEffect">
                                  <p:stCondLst>
                                    <p:cond delay="0"/>
                                  </p:stCondLst>
                                  <p:childTnLst>
                                    <p:set>
                                      <p:cBhvr>
                                        <p:cTn id="17" dur="1" fill="hold">
                                          <p:stCondLst>
                                            <p:cond delay="0"/>
                                          </p:stCondLst>
                                        </p:cTn>
                                        <p:tgtEl>
                                          <p:spTgt spid="44"/>
                                        </p:tgtEl>
                                        <p:attrNameLst>
                                          <p:attrName>style.visibility</p:attrName>
                                        </p:attrNameLst>
                                      </p:cBhvr>
                                      <p:to>
                                        <p:strVal val="visible"/>
                                      </p:to>
                                    </p:set>
                                    <p:animEffect transition="in" filter="fade">
                                      <p:cBhvr>
                                        <p:cTn id="18" dur="500"/>
                                        <p:tgtEl>
                                          <p:spTgt spid="44"/>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8"/>
                                        </p:tgtEl>
                                        <p:attrNameLst>
                                          <p:attrName>style.visibility</p:attrName>
                                        </p:attrNameLst>
                                      </p:cBhvr>
                                      <p:to>
                                        <p:strVal val="visible"/>
                                      </p:to>
                                    </p:set>
                                    <p:animEffect transition="in" filter="fade">
                                      <p:cBhvr>
                                        <p:cTn id="21" dur="500"/>
                                        <p:tgtEl>
                                          <p:spTgt spid="3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7"/>
                                        </p:tgtEl>
                                        <p:attrNameLst>
                                          <p:attrName>style.visibility</p:attrName>
                                        </p:attrNameLst>
                                      </p:cBhvr>
                                      <p:to>
                                        <p:strVal val="visible"/>
                                      </p:to>
                                    </p:set>
                                    <p:animEffect transition="in" filter="fade">
                                      <p:cBhvr>
                                        <p:cTn id="24" dur="500"/>
                                        <p:tgtEl>
                                          <p:spTgt spid="37"/>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9"/>
                                        </p:tgtEl>
                                        <p:attrNameLst>
                                          <p:attrName>style.visibility</p:attrName>
                                        </p:attrNameLst>
                                      </p:cBhvr>
                                      <p:to>
                                        <p:strVal val="visible"/>
                                      </p:to>
                                    </p:set>
                                    <p:animEffect transition="in" filter="fade">
                                      <p:cBhvr>
                                        <p:cTn id="27" dur="500"/>
                                        <p:tgtEl>
                                          <p:spTgt spid="39"/>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40"/>
                                        </p:tgtEl>
                                        <p:attrNameLst>
                                          <p:attrName>style.visibility</p:attrName>
                                        </p:attrNameLst>
                                      </p:cBhvr>
                                      <p:to>
                                        <p:strVal val="visible"/>
                                      </p:to>
                                    </p:set>
                                    <p:animEffect transition="in" filter="fade">
                                      <p:cBhvr>
                                        <p:cTn id="30" dur="500"/>
                                        <p:tgtEl>
                                          <p:spTgt spid="40"/>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41"/>
                                        </p:tgtEl>
                                        <p:attrNameLst>
                                          <p:attrName>style.visibility</p:attrName>
                                        </p:attrNameLst>
                                      </p:cBhvr>
                                      <p:to>
                                        <p:strVal val="visible"/>
                                      </p:to>
                                    </p:set>
                                    <p:animEffect transition="in" filter="fade">
                                      <p:cBhvr>
                                        <p:cTn id="33" dur="500"/>
                                        <p:tgtEl>
                                          <p:spTgt spid="41"/>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42"/>
                                        </p:tgtEl>
                                        <p:attrNameLst>
                                          <p:attrName>style.visibility</p:attrName>
                                        </p:attrNameLst>
                                      </p:cBhvr>
                                      <p:to>
                                        <p:strVal val="visible"/>
                                      </p:to>
                                    </p:set>
                                    <p:animEffect transition="in" filter="fade">
                                      <p:cBhvr>
                                        <p:cTn id="36" dur="500"/>
                                        <p:tgtEl>
                                          <p:spTgt spid="42"/>
                                        </p:tgtEl>
                                      </p:cBhvr>
                                    </p:animEffect>
                                  </p:childTnLst>
                                </p:cTn>
                              </p:par>
                              <p:par>
                                <p:cTn id="37" presetID="10" presetClass="entr" presetSubtype="0" fill="hold" nodeType="withEffect">
                                  <p:stCondLst>
                                    <p:cond delay="0"/>
                                  </p:stCondLst>
                                  <p:childTnLst>
                                    <p:set>
                                      <p:cBhvr>
                                        <p:cTn id="38" dur="1" fill="hold">
                                          <p:stCondLst>
                                            <p:cond delay="0"/>
                                          </p:stCondLst>
                                        </p:cTn>
                                        <p:tgtEl>
                                          <p:spTgt spid="43"/>
                                        </p:tgtEl>
                                        <p:attrNameLst>
                                          <p:attrName>style.visibility</p:attrName>
                                        </p:attrNameLst>
                                      </p:cBhvr>
                                      <p:to>
                                        <p:strVal val="visible"/>
                                      </p:to>
                                    </p:set>
                                    <p:animEffect transition="in" filter="fade">
                                      <p:cBhvr>
                                        <p:cTn id="39" dur="500"/>
                                        <p:tgtEl>
                                          <p:spTgt spid="43"/>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4" fill="hold" grpId="0" nodeType="clickEffect">
                                  <p:stCondLst>
                                    <p:cond delay="0"/>
                                  </p:stCondLst>
                                  <p:childTnLst>
                                    <p:set>
                                      <p:cBhvr>
                                        <p:cTn id="43" dur="1" fill="hold">
                                          <p:stCondLst>
                                            <p:cond delay="0"/>
                                          </p:stCondLst>
                                        </p:cTn>
                                        <p:tgtEl>
                                          <p:spTgt spid="36"/>
                                        </p:tgtEl>
                                        <p:attrNameLst>
                                          <p:attrName>style.visibility</p:attrName>
                                        </p:attrNameLst>
                                      </p:cBhvr>
                                      <p:to>
                                        <p:strVal val="visible"/>
                                      </p:to>
                                    </p:set>
                                    <p:animEffect transition="in" filter="wipe(down)">
                                      <p:cBhvr>
                                        <p:cTn id="44" dur="500"/>
                                        <p:tgtEl>
                                          <p:spTgt spid="36"/>
                                        </p:tgtEl>
                                      </p:cBhvr>
                                    </p:animEffect>
                                  </p:childTnLst>
                                </p:cTn>
                              </p:par>
                              <p:par>
                                <p:cTn id="45" presetID="22" presetClass="entr" presetSubtype="4" fill="hold" grpId="0" nodeType="withEffect">
                                  <p:stCondLst>
                                    <p:cond delay="0"/>
                                  </p:stCondLst>
                                  <p:childTnLst>
                                    <p:set>
                                      <p:cBhvr>
                                        <p:cTn id="46" dur="1" fill="hold">
                                          <p:stCondLst>
                                            <p:cond delay="0"/>
                                          </p:stCondLst>
                                        </p:cTn>
                                        <p:tgtEl>
                                          <p:spTgt spid="35"/>
                                        </p:tgtEl>
                                        <p:attrNameLst>
                                          <p:attrName>style.visibility</p:attrName>
                                        </p:attrNameLst>
                                      </p:cBhvr>
                                      <p:to>
                                        <p:strVal val="visible"/>
                                      </p:to>
                                    </p:set>
                                    <p:animEffect transition="in" filter="wipe(down)">
                                      <p:cBhvr>
                                        <p:cTn id="47" dur="500"/>
                                        <p:tgtEl>
                                          <p:spTgt spid="35"/>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grpId="0" nodeType="clickEffect">
                                  <p:stCondLst>
                                    <p:cond delay="0"/>
                                  </p:stCondLst>
                                  <p:childTnLst>
                                    <p:set>
                                      <p:cBhvr>
                                        <p:cTn id="51" dur="1" fill="hold">
                                          <p:stCondLst>
                                            <p:cond delay="0"/>
                                          </p:stCondLst>
                                        </p:cTn>
                                        <p:tgtEl>
                                          <p:spTgt spid="34"/>
                                        </p:tgtEl>
                                        <p:attrNameLst>
                                          <p:attrName>style.visibility</p:attrName>
                                        </p:attrNameLst>
                                      </p:cBhvr>
                                      <p:to>
                                        <p:strVal val="visible"/>
                                      </p:to>
                                    </p:set>
                                    <p:animEffect transition="in" filter="wipe(down)">
                                      <p:cBhvr>
                                        <p:cTn id="52" dur="500"/>
                                        <p:tgtEl>
                                          <p:spTgt spid="34"/>
                                        </p:tgtEl>
                                      </p:cBhvr>
                                    </p:animEffect>
                                  </p:childTnLst>
                                </p:cTn>
                              </p:par>
                              <p:par>
                                <p:cTn id="53" presetID="22" presetClass="entr" presetSubtype="4" fill="hold" grpId="0" nodeType="withEffect">
                                  <p:stCondLst>
                                    <p:cond delay="0"/>
                                  </p:stCondLst>
                                  <p:childTnLst>
                                    <p:set>
                                      <p:cBhvr>
                                        <p:cTn id="54" dur="1" fill="hold">
                                          <p:stCondLst>
                                            <p:cond delay="0"/>
                                          </p:stCondLst>
                                        </p:cTn>
                                        <p:tgtEl>
                                          <p:spTgt spid="33"/>
                                        </p:tgtEl>
                                        <p:attrNameLst>
                                          <p:attrName>style.visibility</p:attrName>
                                        </p:attrNameLst>
                                      </p:cBhvr>
                                      <p:to>
                                        <p:strVal val="visible"/>
                                      </p:to>
                                    </p:set>
                                    <p:animEffect transition="in" filter="wipe(down)">
                                      <p:cBhvr>
                                        <p:cTn id="55" dur="500"/>
                                        <p:tgtEl>
                                          <p:spTgt spid="33"/>
                                        </p:tgtEl>
                                      </p:cBhvr>
                                    </p:animEffect>
                                  </p:childTnLst>
                                </p:cTn>
                              </p:par>
                            </p:childTnLst>
                          </p:cTn>
                        </p:par>
                        <p:par>
                          <p:cTn id="56" fill="hold">
                            <p:stCondLst>
                              <p:cond delay="500"/>
                            </p:stCondLst>
                            <p:childTnLst>
                              <p:par>
                                <p:cTn id="57" presetID="10" presetClass="entr" presetSubtype="0" fill="hold" nodeType="afterEffect">
                                  <p:stCondLst>
                                    <p:cond delay="0"/>
                                  </p:stCondLst>
                                  <p:childTnLst>
                                    <p:set>
                                      <p:cBhvr>
                                        <p:cTn id="58" dur="1" fill="hold">
                                          <p:stCondLst>
                                            <p:cond delay="0"/>
                                          </p:stCondLst>
                                        </p:cTn>
                                        <p:tgtEl>
                                          <p:spTgt spid="46"/>
                                        </p:tgtEl>
                                        <p:attrNameLst>
                                          <p:attrName>style.visibility</p:attrName>
                                        </p:attrNameLst>
                                      </p:cBhvr>
                                      <p:to>
                                        <p:strVal val="visible"/>
                                      </p:to>
                                    </p:set>
                                    <p:animEffect transition="in" filter="fade">
                                      <p:cBhvr>
                                        <p:cTn id="59"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4" grpId="0" animBg="1"/>
      <p:bldP spid="35" grpId="0" animBg="1"/>
      <p:bldP spid="36" grpId="0" animBg="1"/>
      <p:bldP spid="37" grpId="0"/>
      <p:bldP spid="38" grpId="0"/>
      <p:bldP spid="39" grpId="0"/>
      <p:bldP spid="40" grpId="0"/>
      <p:bldP spid="41" grpId="0"/>
      <p:bldP spid="42" grpId="0"/>
      <p:bldP spid="4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C94C2276-5A54-440F-9FDC-6BB5867572DB}"/>
              </a:ext>
            </a:extLst>
          </p:cNvPr>
          <p:cNvSpPr/>
          <p:nvPr/>
        </p:nvSpPr>
        <p:spPr>
          <a:xfrm>
            <a:off x="4539627" y="3467366"/>
            <a:ext cx="805543" cy="2312654"/>
          </a:xfrm>
          <a:prstGeom prst="rect">
            <a:avLst/>
          </a:prstGeom>
          <a:solidFill>
            <a:srgbClr val="42775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Light" panose="020B0304020202020204" pitchFamily="34" charset="0"/>
            </a:endParaRPr>
          </a:p>
        </p:txBody>
      </p:sp>
      <p:sp>
        <p:nvSpPr>
          <p:cNvPr id="34" name="Rectangle 33">
            <a:extLst>
              <a:ext uri="{FF2B5EF4-FFF2-40B4-BE49-F238E27FC236}">
                <a16:creationId xmlns:a16="http://schemas.microsoft.com/office/drawing/2014/main" id="{8B4046F2-836C-4AA1-B9D3-06B2674C20F2}"/>
              </a:ext>
            </a:extLst>
          </p:cNvPr>
          <p:cNvSpPr/>
          <p:nvPr/>
        </p:nvSpPr>
        <p:spPr>
          <a:xfrm>
            <a:off x="3581684" y="5094779"/>
            <a:ext cx="805543" cy="685242"/>
          </a:xfrm>
          <a:prstGeom prst="rect">
            <a:avLst/>
          </a:prstGeom>
          <a:solidFill>
            <a:srgbClr val="6E1D6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Light" panose="020B0304020202020204" pitchFamily="34" charset="0"/>
            </a:endParaRPr>
          </a:p>
        </p:txBody>
      </p:sp>
      <p:sp>
        <p:nvSpPr>
          <p:cNvPr id="35" name="Rectangle 34">
            <a:extLst>
              <a:ext uri="{FF2B5EF4-FFF2-40B4-BE49-F238E27FC236}">
                <a16:creationId xmlns:a16="http://schemas.microsoft.com/office/drawing/2014/main" id="{D512E955-8A0E-47D5-877E-39E15027F02D}"/>
              </a:ext>
            </a:extLst>
          </p:cNvPr>
          <p:cNvSpPr/>
          <p:nvPr/>
        </p:nvSpPr>
        <p:spPr>
          <a:xfrm>
            <a:off x="2271583" y="5094779"/>
            <a:ext cx="805543" cy="685242"/>
          </a:xfrm>
          <a:prstGeom prst="rect">
            <a:avLst/>
          </a:prstGeom>
          <a:solidFill>
            <a:srgbClr val="42775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Light" panose="020B0304020202020204" pitchFamily="34" charset="0"/>
            </a:endParaRPr>
          </a:p>
        </p:txBody>
      </p:sp>
      <p:sp>
        <p:nvSpPr>
          <p:cNvPr id="36" name="Rectangle 35">
            <a:extLst>
              <a:ext uri="{FF2B5EF4-FFF2-40B4-BE49-F238E27FC236}">
                <a16:creationId xmlns:a16="http://schemas.microsoft.com/office/drawing/2014/main" id="{F0F105EB-C8C5-41B0-B7A6-E832B5DD9B2C}"/>
              </a:ext>
            </a:extLst>
          </p:cNvPr>
          <p:cNvSpPr/>
          <p:nvPr/>
        </p:nvSpPr>
        <p:spPr>
          <a:xfrm>
            <a:off x="1329969" y="3467364"/>
            <a:ext cx="805543" cy="2312655"/>
          </a:xfrm>
          <a:prstGeom prst="rect">
            <a:avLst/>
          </a:prstGeom>
          <a:solidFill>
            <a:srgbClr val="6E1D6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6E1D6D"/>
              </a:solidFill>
              <a:latin typeface="Arial Nova Light" panose="020B0304020202020204" pitchFamily="34" charset="0"/>
            </a:endParaRPr>
          </a:p>
        </p:txBody>
      </p:sp>
      <p:sp>
        <p:nvSpPr>
          <p:cNvPr id="37" name="TextBox 36">
            <a:extLst>
              <a:ext uri="{FF2B5EF4-FFF2-40B4-BE49-F238E27FC236}">
                <a16:creationId xmlns:a16="http://schemas.microsoft.com/office/drawing/2014/main" id="{31E20BD1-DE50-474A-B18B-BFEC63B38CEF}"/>
              </a:ext>
            </a:extLst>
          </p:cNvPr>
          <p:cNvSpPr txBox="1"/>
          <p:nvPr/>
        </p:nvSpPr>
        <p:spPr>
          <a:xfrm>
            <a:off x="1798880" y="2864028"/>
            <a:ext cx="1007007" cy="461665"/>
          </a:xfrm>
          <a:prstGeom prst="rect">
            <a:avLst/>
          </a:prstGeom>
          <a:noFill/>
        </p:spPr>
        <p:txBody>
          <a:bodyPr wrap="none" rtlCol="0">
            <a:spAutoFit/>
          </a:bodyPr>
          <a:lstStyle/>
          <a:p>
            <a:r>
              <a:rPr lang="en-US" sz="2400" dirty="0">
                <a:latin typeface="Arial Nova Light" panose="020B0304020202020204" pitchFamily="34" charset="0"/>
              </a:rPr>
              <a:t>dACC</a:t>
            </a:r>
          </a:p>
        </p:txBody>
      </p:sp>
      <p:sp>
        <p:nvSpPr>
          <p:cNvPr id="38" name="TextBox 37">
            <a:extLst>
              <a:ext uri="{FF2B5EF4-FFF2-40B4-BE49-F238E27FC236}">
                <a16:creationId xmlns:a16="http://schemas.microsoft.com/office/drawing/2014/main" id="{65F238A4-3EC6-46AC-AEB9-B7E771AA5C15}"/>
              </a:ext>
            </a:extLst>
          </p:cNvPr>
          <p:cNvSpPr txBox="1"/>
          <p:nvPr/>
        </p:nvSpPr>
        <p:spPr>
          <a:xfrm>
            <a:off x="3781933" y="2882969"/>
            <a:ext cx="1145185" cy="461665"/>
          </a:xfrm>
          <a:prstGeom prst="rect">
            <a:avLst/>
          </a:prstGeom>
          <a:noFill/>
        </p:spPr>
        <p:txBody>
          <a:bodyPr wrap="none" rtlCol="0">
            <a:spAutoFit/>
          </a:bodyPr>
          <a:lstStyle/>
          <a:p>
            <a:r>
              <a:rPr lang="en-US" sz="2400" dirty="0">
                <a:latin typeface="Arial Nova Light" panose="020B0304020202020204" pitchFamily="34" charset="0"/>
              </a:rPr>
              <a:t>vmPFC</a:t>
            </a:r>
          </a:p>
        </p:txBody>
      </p:sp>
      <p:sp>
        <p:nvSpPr>
          <p:cNvPr id="40" name="TextBox 39">
            <a:extLst>
              <a:ext uri="{FF2B5EF4-FFF2-40B4-BE49-F238E27FC236}">
                <a16:creationId xmlns:a16="http://schemas.microsoft.com/office/drawing/2014/main" id="{32F64889-74EF-4B6E-AA1A-FA9D20FB8CB2}"/>
              </a:ext>
            </a:extLst>
          </p:cNvPr>
          <p:cNvSpPr txBox="1"/>
          <p:nvPr/>
        </p:nvSpPr>
        <p:spPr>
          <a:xfrm rot="19800000">
            <a:off x="1634588" y="6060625"/>
            <a:ext cx="1297150" cy="400110"/>
          </a:xfrm>
          <a:prstGeom prst="rect">
            <a:avLst/>
          </a:prstGeom>
          <a:noFill/>
        </p:spPr>
        <p:txBody>
          <a:bodyPr wrap="none" rtlCol="0">
            <a:spAutoFit/>
          </a:bodyPr>
          <a:lstStyle/>
          <a:p>
            <a:pPr algn="ctr"/>
            <a:r>
              <a:rPr lang="en-US" sz="2000" dirty="0">
                <a:solidFill>
                  <a:srgbClr val="42775A"/>
                </a:solidFill>
                <a:latin typeface="Arial Nova Light" panose="020B0304020202020204" pitchFamily="34" charset="0"/>
              </a:rPr>
              <a:t>Extinction</a:t>
            </a:r>
          </a:p>
        </p:txBody>
      </p:sp>
      <p:sp>
        <p:nvSpPr>
          <p:cNvPr id="42" name="TextBox 41">
            <a:extLst>
              <a:ext uri="{FF2B5EF4-FFF2-40B4-BE49-F238E27FC236}">
                <a16:creationId xmlns:a16="http://schemas.microsoft.com/office/drawing/2014/main" id="{77019E69-701E-4D97-80F8-588F5FE007FE}"/>
              </a:ext>
            </a:extLst>
          </p:cNvPr>
          <p:cNvSpPr txBox="1"/>
          <p:nvPr/>
        </p:nvSpPr>
        <p:spPr>
          <a:xfrm rot="19800000">
            <a:off x="4034885" y="6077259"/>
            <a:ext cx="1297150" cy="400110"/>
          </a:xfrm>
          <a:prstGeom prst="rect">
            <a:avLst/>
          </a:prstGeom>
          <a:noFill/>
        </p:spPr>
        <p:txBody>
          <a:bodyPr wrap="none" rtlCol="0">
            <a:spAutoFit/>
          </a:bodyPr>
          <a:lstStyle/>
          <a:p>
            <a:pPr algn="ctr"/>
            <a:r>
              <a:rPr lang="en-US" sz="2000" dirty="0">
                <a:solidFill>
                  <a:srgbClr val="42775A"/>
                </a:solidFill>
                <a:latin typeface="Arial Nova Light" panose="020B0304020202020204" pitchFamily="34" charset="0"/>
              </a:rPr>
              <a:t>Extinction</a:t>
            </a:r>
          </a:p>
        </p:txBody>
      </p:sp>
      <p:cxnSp>
        <p:nvCxnSpPr>
          <p:cNvPr id="43" name="Straight Connector 42">
            <a:extLst>
              <a:ext uri="{FF2B5EF4-FFF2-40B4-BE49-F238E27FC236}">
                <a16:creationId xmlns:a16="http://schemas.microsoft.com/office/drawing/2014/main" id="{7650FAAC-7C09-4839-84EE-AA296EE9A33B}"/>
              </a:ext>
            </a:extLst>
          </p:cNvPr>
          <p:cNvCxnSpPr>
            <a:cxnSpLocks/>
          </p:cNvCxnSpPr>
          <p:nvPr/>
        </p:nvCxnSpPr>
        <p:spPr>
          <a:xfrm>
            <a:off x="1178261" y="2888412"/>
            <a:ext cx="0" cy="289105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BCCB23E4-F60A-4171-9D7D-6D007AFF653A}"/>
              </a:ext>
            </a:extLst>
          </p:cNvPr>
          <p:cNvCxnSpPr>
            <a:cxnSpLocks/>
          </p:cNvCxnSpPr>
          <p:nvPr/>
        </p:nvCxnSpPr>
        <p:spPr>
          <a:xfrm flipH="1">
            <a:off x="1161932" y="5784910"/>
            <a:ext cx="444681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2BEFCB21-4D75-4A8A-84F5-A19A5621E2CA}"/>
              </a:ext>
            </a:extLst>
          </p:cNvPr>
          <p:cNvSpPr txBox="1"/>
          <p:nvPr/>
        </p:nvSpPr>
        <p:spPr>
          <a:xfrm rot="16200000">
            <a:off x="-652668" y="4094640"/>
            <a:ext cx="3018262" cy="461665"/>
          </a:xfrm>
          <a:prstGeom prst="rect">
            <a:avLst/>
          </a:prstGeom>
          <a:noFill/>
        </p:spPr>
        <p:txBody>
          <a:bodyPr wrap="none" rtlCol="0">
            <a:spAutoFit/>
          </a:bodyPr>
          <a:lstStyle/>
          <a:p>
            <a:r>
              <a:rPr lang="en-US" sz="2400" dirty="0">
                <a:latin typeface="Arial Nova Light" panose="020B0304020202020204" pitchFamily="34" charset="0"/>
              </a:rPr>
              <a:t>Neural Reinstatement</a:t>
            </a:r>
          </a:p>
        </p:txBody>
      </p:sp>
      <p:grpSp>
        <p:nvGrpSpPr>
          <p:cNvPr id="46" name="Group 45">
            <a:extLst>
              <a:ext uri="{FF2B5EF4-FFF2-40B4-BE49-F238E27FC236}">
                <a16:creationId xmlns:a16="http://schemas.microsoft.com/office/drawing/2014/main" id="{BD31D2A4-89B4-4CA3-A7C2-0AE357C4C2C1}"/>
              </a:ext>
            </a:extLst>
          </p:cNvPr>
          <p:cNvGrpSpPr/>
          <p:nvPr/>
        </p:nvGrpSpPr>
        <p:grpSpPr>
          <a:xfrm>
            <a:off x="2670730" y="2110271"/>
            <a:ext cx="1224643" cy="713014"/>
            <a:chOff x="7232995" y="5748105"/>
            <a:chExt cx="1224643" cy="713014"/>
          </a:xfrm>
        </p:grpSpPr>
        <p:sp>
          <p:nvSpPr>
            <p:cNvPr id="47" name="Rectangle: Rounded Corners 23">
              <a:extLst>
                <a:ext uri="{FF2B5EF4-FFF2-40B4-BE49-F238E27FC236}">
                  <a16:creationId xmlns:a16="http://schemas.microsoft.com/office/drawing/2014/main" id="{18F847D7-F69F-4F60-A743-77CCCA932433}"/>
                </a:ext>
              </a:extLst>
            </p:cNvPr>
            <p:cNvSpPr/>
            <p:nvPr/>
          </p:nvSpPr>
          <p:spPr>
            <a:xfrm>
              <a:off x="7232995" y="5748105"/>
              <a:ext cx="1224643" cy="713014"/>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Light" panose="020B0304020202020204" pitchFamily="34" charset="0"/>
              </a:endParaRPr>
            </a:p>
          </p:txBody>
        </p:sp>
        <p:sp>
          <p:nvSpPr>
            <p:cNvPr id="48" name="TextBox 47">
              <a:extLst>
                <a:ext uri="{FF2B5EF4-FFF2-40B4-BE49-F238E27FC236}">
                  <a16:creationId xmlns:a16="http://schemas.microsoft.com/office/drawing/2014/main" id="{1D694819-DD4B-48C4-BEF6-82D7BB89C812}"/>
                </a:ext>
              </a:extLst>
            </p:cNvPr>
            <p:cNvSpPr txBox="1"/>
            <p:nvPr/>
          </p:nvSpPr>
          <p:spPr>
            <a:xfrm>
              <a:off x="7264870" y="5873779"/>
              <a:ext cx="1160895" cy="461665"/>
            </a:xfrm>
            <a:prstGeom prst="rect">
              <a:avLst/>
            </a:prstGeom>
            <a:noFill/>
          </p:spPr>
          <p:txBody>
            <a:bodyPr wrap="none" rtlCol="0">
              <a:spAutoFit/>
            </a:bodyPr>
            <a:lstStyle/>
            <a:p>
              <a:pPr algn="ctr"/>
              <a:r>
                <a:rPr lang="en-US" sz="2400" dirty="0">
                  <a:latin typeface="Arial Nova Light" panose="020B0304020202020204" pitchFamily="34" charset="0"/>
                </a:rPr>
                <a:t>Heathy</a:t>
              </a:r>
            </a:p>
          </p:txBody>
        </p:sp>
      </p:grpSp>
      <p:sp>
        <p:nvSpPr>
          <p:cNvPr id="20" name="Rectangle 19">
            <a:extLst>
              <a:ext uri="{FF2B5EF4-FFF2-40B4-BE49-F238E27FC236}">
                <a16:creationId xmlns:a16="http://schemas.microsoft.com/office/drawing/2014/main" id="{5CD83062-FE02-435A-9F15-8C16009568B7}"/>
              </a:ext>
            </a:extLst>
          </p:cNvPr>
          <p:cNvSpPr/>
          <p:nvPr/>
        </p:nvSpPr>
        <p:spPr>
          <a:xfrm>
            <a:off x="5710030" y="3259804"/>
            <a:ext cx="6593126" cy="400110"/>
          </a:xfrm>
          <a:prstGeom prst="rect">
            <a:avLst/>
          </a:prstGeom>
        </p:spPr>
        <p:txBody>
          <a:bodyPr wrap="square">
            <a:spAutoFit/>
          </a:bodyPr>
          <a:lstStyle/>
          <a:p>
            <a:pPr algn="ctr"/>
            <a:r>
              <a:rPr lang="en-US" sz="2000" dirty="0">
                <a:latin typeface="Arial Nova Light" panose="020B0304020202020204" pitchFamily="34" charset="0"/>
              </a:rPr>
              <a:t>Is reinstatement dysregulated in individuals with PTSD?</a:t>
            </a:r>
          </a:p>
        </p:txBody>
      </p:sp>
      <p:grpSp>
        <p:nvGrpSpPr>
          <p:cNvPr id="21" name="Group 20">
            <a:extLst>
              <a:ext uri="{FF2B5EF4-FFF2-40B4-BE49-F238E27FC236}">
                <a16:creationId xmlns:a16="http://schemas.microsoft.com/office/drawing/2014/main" id="{26A3AC93-F167-4A43-96E1-6E7715639A9C}"/>
              </a:ext>
            </a:extLst>
          </p:cNvPr>
          <p:cNvGrpSpPr/>
          <p:nvPr/>
        </p:nvGrpSpPr>
        <p:grpSpPr>
          <a:xfrm>
            <a:off x="8220662" y="2110270"/>
            <a:ext cx="1224643" cy="713014"/>
            <a:chOff x="7232995" y="5748105"/>
            <a:chExt cx="1224643" cy="713014"/>
          </a:xfrm>
        </p:grpSpPr>
        <p:sp>
          <p:nvSpPr>
            <p:cNvPr id="22" name="Rectangle: Rounded Corners 21">
              <a:extLst>
                <a:ext uri="{FF2B5EF4-FFF2-40B4-BE49-F238E27FC236}">
                  <a16:creationId xmlns:a16="http://schemas.microsoft.com/office/drawing/2014/main" id="{8270C8DE-0904-4D20-AE09-A7A8992E9741}"/>
                </a:ext>
              </a:extLst>
            </p:cNvPr>
            <p:cNvSpPr/>
            <p:nvPr/>
          </p:nvSpPr>
          <p:spPr>
            <a:xfrm>
              <a:off x="7232995" y="5748105"/>
              <a:ext cx="1224643" cy="713014"/>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Light" panose="020B0304020202020204" pitchFamily="34" charset="0"/>
              </a:endParaRPr>
            </a:p>
          </p:txBody>
        </p:sp>
        <p:sp>
          <p:nvSpPr>
            <p:cNvPr id="23" name="TextBox 22">
              <a:extLst>
                <a:ext uri="{FF2B5EF4-FFF2-40B4-BE49-F238E27FC236}">
                  <a16:creationId xmlns:a16="http://schemas.microsoft.com/office/drawing/2014/main" id="{7AFE7A0B-3068-4CDE-A5A9-2F79D408040D}"/>
                </a:ext>
              </a:extLst>
            </p:cNvPr>
            <p:cNvSpPr txBox="1"/>
            <p:nvPr/>
          </p:nvSpPr>
          <p:spPr>
            <a:xfrm>
              <a:off x="7376758" y="5873779"/>
              <a:ext cx="937115" cy="461665"/>
            </a:xfrm>
            <a:prstGeom prst="rect">
              <a:avLst/>
            </a:prstGeom>
            <a:noFill/>
          </p:spPr>
          <p:txBody>
            <a:bodyPr wrap="none" rtlCol="0">
              <a:spAutoFit/>
            </a:bodyPr>
            <a:lstStyle/>
            <a:p>
              <a:pPr algn="ctr"/>
              <a:r>
                <a:rPr lang="en-US" sz="2400" dirty="0">
                  <a:latin typeface="Arial Nova Light" panose="020B0304020202020204" pitchFamily="34" charset="0"/>
                </a:rPr>
                <a:t>PTSD</a:t>
              </a:r>
            </a:p>
          </p:txBody>
        </p:sp>
      </p:grpSp>
      <p:grpSp>
        <p:nvGrpSpPr>
          <p:cNvPr id="24" name="Group 23">
            <a:extLst>
              <a:ext uri="{FF2B5EF4-FFF2-40B4-BE49-F238E27FC236}">
                <a16:creationId xmlns:a16="http://schemas.microsoft.com/office/drawing/2014/main" id="{B4C449E2-5D5B-4F52-90AB-758F4804DA42}"/>
              </a:ext>
            </a:extLst>
          </p:cNvPr>
          <p:cNvGrpSpPr/>
          <p:nvPr/>
        </p:nvGrpSpPr>
        <p:grpSpPr>
          <a:xfrm>
            <a:off x="6444970" y="2697609"/>
            <a:ext cx="4983117" cy="3776700"/>
            <a:chOff x="12500576" y="2183443"/>
            <a:chExt cx="4983117" cy="3776700"/>
          </a:xfrm>
        </p:grpSpPr>
        <p:sp>
          <p:nvSpPr>
            <p:cNvPr id="25" name="Rectangle 24">
              <a:extLst>
                <a:ext uri="{FF2B5EF4-FFF2-40B4-BE49-F238E27FC236}">
                  <a16:creationId xmlns:a16="http://schemas.microsoft.com/office/drawing/2014/main" id="{24314D1B-AC18-4360-BA92-5AE7EA3D3240}"/>
                </a:ext>
              </a:extLst>
            </p:cNvPr>
            <p:cNvSpPr/>
            <p:nvPr/>
          </p:nvSpPr>
          <p:spPr>
            <a:xfrm>
              <a:off x="14141778" y="4577552"/>
              <a:ext cx="805543" cy="685241"/>
            </a:xfrm>
            <a:prstGeom prst="rect">
              <a:avLst/>
            </a:prstGeom>
            <a:solidFill>
              <a:srgbClr val="42775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Nova Light" panose="020B0304020202020204" pitchFamily="34" charset="0"/>
              </a:endParaRPr>
            </a:p>
          </p:txBody>
        </p:sp>
        <p:sp>
          <p:nvSpPr>
            <p:cNvPr id="26" name="Rectangle 25">
              <a:extLst>
                <a:ext uri="{FF2B5EF4-FFF2-40B4-BE49-F238E27FC236}">
                  <a16:creationId xmlns:a16="http://schemas.microsoft.com/office/drawing/2014/main" id="{098A0EF3-46D7-48E5-9C8B-571220EB519E}"/>
                </a:ext>
              </a:extLst>
            </p:cNvPr>
            <p:cNvSpPr/>
            <p:nvPr/>
          </p:nvSpPr>
          <p:spPr>
            <a:xfrm>
              <a:off x="13183835" y="2950138"/>
              <a:ext cx="805543" cy="2312657"/>
            </a:xfrm>
            <a:prstGeom prst="rect">
              <a:avLst/>
            </a:prstGeom>
            <a:solidFill>
              <a:srgbClr val="6E1D6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Nova Light" panose="020B0304020202020204" pitchFamily="34" charset="0"/>
              </a:endParaRPr>
            </a:p>
          </p:txBody>
        </p:sp>
        <p:sp>
          <p:nvSpPr>
            <p:cNvPr id="27" name="Rectangle 26">
              <a:extLst>
                <a:ext uri="{FF2B5EF4-FFF2-40B4-BE49-F238E27FC236}">
                  <a16:creationId xmlns:a16="http://schemas.microsoft.com/office/drawing/2014/main" id="{BC24B340-BA52-492E-87F0-0B02AB726799}"/>
                </a:ext>
              </a:extLst>
            </p:cNvPr>
            <p:cNvSpPr/>
            <p:nvPr/>
          </p:nvSpPr>
          <p:spPr>
            <a:xfrm>
              <a:off x="16558406" y="4577553"/>
              <a:ext cx="805543" cy="685242"/>
            </a:xfrm>
            <a:prstGeom prst="rect">
              <a:avLst/>
            </a:prstGeom>
            <a:solidFill>
              <a:srgbClr val="42775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Light" panose="020B0304020202020204" pitchFamily="34" charset="0"/>
              </a:endParaRPr>
            </a:p>
          </p:txBody>
        </p:sp>
        <p:sp>
          <p:nvSpPr>
            <p:cNvPr id="28" name="Rectangle 27">
              <a:extLst>
                <a:ext uri="{FF2B5EF4-FFF2-40B4-BE49-F238E27FC236}">
                  <a16:creationId xmlns:a16="http://schemas.microsoft.com/office/drawing/2014/main" id="{18C0E84E-6C95-48E5-BF1A-36A9ECAE7022}"/>
                </a:ext>
              </a:extLst>
            </p:cNvPr>
            <p:cNvSpPr/>
            <p:nvPr/>
          </p:nvSpPr>
          <p:spPr>
            <a:xfrm>
              <a:off x="15616792" y="2950138"/>
              <a:ext cx="805543" cy="2312655"/>
            </a:xfrm>
            <a:prstGeom prst="rect">
              <a:avLst/>
            </a:prstGeom>
            <a:solidFill>
              <a:srgbClr val="6E1D6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6E1D6D"/>
                </a:solidFill>
                <a:latin typeface="Arial Nova Light" panose="020B0304020202020204" pitchFamily="34" charset="0"/>
              </a:endParaRPr>
            </a:p>
          </p:txBody>
        </p:sp>
        <p:sp>
          <p:nvSpPr>
            <p:cNvPr id="29" name="TextBox 28">
              <a:extLst>
                <a:ext uri="{FF2B5EF4-FFF2-40B4-BE49-F238E27FC236}">
                  <a16:creationId xmlns:a16="http://schemas.microsoft.com/office/drawing/2014/main" id="{709EA1C9-4DC5-42EC-89A0-B0EDE5BC2BD2}"/>
                </a:ext>
              </a:extLst>
            </p:cNvPr>
            <p:cNvSpPr txBox="1"/>
            <p:nvPr/>
          </p:nvSpPr>
          <p:spPr>
            <a:xfrm>
              <a:off x="16007070" y="2346802"/>
              <a:ext cx="1145185" cy="461665"/>
            </a:xfrm>
            <a:prstGeom prst="rect">
              <a:avLst/>
            </a:prstGeom>
            <a:noFill/>
          </p:spPr>
          <p:txBody>
            <a:bodyPr wrap="none" rtlCol="0">
              <a:spAutoFit/>
            </a:bodyPr>
            <a:lstStyle/>
            <a:p>
              <a:r>
                <a:rPr lang="en-US" sz="2400" dirty="0">
                  <a:latin typeface="Arial Nova Light" panose="020B0304020202020204" pitchFamily="34" charset="0"/>
                </a:rPr>
                <a:t>vmPFC</a:t>
              </a:r>
            </a:p>
          </p:txBody>
        </p:sp>
        <p:sp>
          <p:nvSpPr>
            <p:cNvPr id="30" name="TextBox 29">
              <a:extLst>
                <a:ext uri="{FF2B5EF4-FFF2-40B4-BE49-F238E27FC236}">
                  <a16:creationId xmlns:a16="http://schemas.microsoft.com/office/drawing/2014/main" id="{3D3FF5AB-D23B-420A-B4AE-738B06D88ED1}"/>
                </a:ext>
              </a:extLst>
            </p:cNvPr>
            <p:cNvSpPr txBox="1"/>
            <p:nvPr/>
          </p:nvSpPr>
          <p:spPr>
            <a:xfrm>
              <a:off x="13682253" y="2365743"/>
              <a:ext cx="1007007" cy="461665"/>
            </a:xfrm>
            <a:prstGeom prst="rect">
              <a:avLst/>
            </a:prstGeom>
            <a:noFill/>
          </p:spPr>
          <p:txBody>
            <a:bodyPr wrap="none" rtlCol="0">
              <a:spAutoFit/>
            </a:bodyPr>
            <a:lstStyle/>
            <a:p>
              <a:r>
                <a:rPr lang="en-US" sz="2400" dirty="0">
                  <a:latin typeface="Arial Nova Light" panose="020B0304020202020204" pitchFamily="34" charset="0"/>
                </a:rPr>
                <a:t>dACC</a:t>
              </a:r>
            </a:p>
          </p:txBody>
        </p:sp>
        <p:sp>
          <p:nvSpPr>
            <p:cNvPr id="31" name="TextBox 30">
              <a:extLst>
                <a:ext uri="{FF2B5EF4-FFF2-40B4-BE49-F238E27FC236}">
                  <a16:creationId xmlns:a16="http://schemas.microsoft.com/office/drawing/2014/main" id="{975C2EB0-1A6E-4A12-8A13-7B7DA25498D7}"/>
                </a:ext>
              </a:extLst>
            </p:cNvPr>
            <p:cNvSpPr txBox="1"/>
            <p:nvPr/>
          </p:nvSpPr>
          <p:spPr>
            <a:xfrm rot="19800000">
              <a:off x="13186999" y="5379347"/>
              <a:ext cx="669479" cy="400110"/>
            </a:xfrm>
            <a:prstGeom prst="rect">
              <a:avLst/>
            </a:prstGeom>
            <a:noFill/>
          </p:spPr>
          <p:txBody>
            <a:bodyPr wrap="none" rtlCol="0">
              <a:spAutoFit/>
            </a:bodyPr>
            <a:lstStyle/>
            <a:p>
              <a:pPr algn="ctr"/>
              <a:r>
                <a:rPr lang="en-US" sz="2000" dirty="0">
                  <a:solidFill>
                    <a:srgbClr val="6E1D6D"/>
                  </a:solidFill>
                  <a:latin typeface="Arial Nova Light" panose="020B0304020202020204" pitchFamily="34" charset="0"/>
                </a:rPr>
                <a:t>Fear</a:t>
              </a:r>
            </a:p>
          </p:txBody>
        </p:sp>
        <p:sp>
          <p:nvSpPr>
            <p:cNvPr id="32" name="TextBox 31">
              <a:extLst>
                <a:ext uri="{FF2B5EF4-FFF2-40B4-BE49-F238E27FC236}">
                  <a16:creationId xmlns:a16="http://schemas.microsoft.com/office/drawing/2014/main" id="{25144AC2-8BCB-49B0-92B3-F2CE168FE4A9}"/>
                </a:ext>
              </a:extLst>
            </p:cNvPr>
            <p:cNvSpPr txBox="1"/>
            <p:nvPr/>
          </p:nvSpPr>
          <p:spPr>
            <a:xfrm rot="19800000">
              <a:off x="13509534" y="5543399"/>
              <a:ext cx="1297150" cy="400110"/>
            </a:xfrm>
            <a:prstGeom prst="rect">
              <a:avLst/>
            </a:prstGeom>
            <a:noFill/>
          </p:spPr>
          <p:txBody>
            <a:bodyPr wrap="none" rtlCol="0">
              <a:spAutoFit/>
            </a:bodyPr>
            <a:lstStyle/>
            <a:p>
              <a:pPr algn="ctr"/>
              <a:r>
                <a:rPr lang="en-US" sz="2000" dirty="0">
                  <a:solidFill>
                    <a:srgbClr val="42775A"/>
                  </a:solidFill>
                  <a:latin typeface="Arial Nova Light" panose="020B0304020202020204" pitchFamily="34" charset="0"/>
                </a:rPr>
                <a:t>Extinction</a:t>
              </a:r>
            </a:p>
          </p:txBody>
        </p:sp>
        <p:sp>
          <p:nvSpPr>
            <p:cNvPr id="49" name="TextBox 48">
              <a:extLst>
                <a:ext uri="{FF2B5EF4-FFF2-40B4-BE49-F238E27FC236}">
                  <a16:creationId xmlns:a16="http://schemas.microsoft.com/office/drawing/2014/main" id="{83153BF3-C26C-4487-834F-24EFF87670F6}"/>
                </a:ext>
              </a:extLst>
            </p:cNvPr>
            <p:cNvSpPr txBox="1"/>
            <p:nvPr/>
          </p:nvSpPr>
          <p:spPr>
            <a:xfrm rot="19800000">
              <a:off x="15561956" y="5415658"/>
              <a:ext cx="669479" cy="400110"/>
            </a:xfrm>
            <a:prstGeom prst="rect">
              <a:avLst/>
            </a:prstGeom>
            <a:noFill/>
          </p:spPr>
          <p:txBody>
            <a:bodyPr wrap="none" rtlCol="0">
              <a:spAutoFit/>
            </a:bodyPr>
            <a:lstStyle/>
            <a:p>
              <a:pPr algn="ctr"/>
              <a:r>
                <a:rPr lang="en-US" sz="2000">
                  <a:solidFill>
                    <a:srgbClr val="6E1D6D"/>
                  </a:solidFill>
                  <a:latin typeface="Arial Nova Light" panose="020B0304020202020204" pitchFamily="34" charset="0"/>
                </a:rPr>
                <a:t>Fear</a:t>
              </a:r>
              <a:endParaRPr lang="en-US" sz="2000" dirty="0">
                <a:solidFill>
                  <a:srgbClr val="6E1D6D"/>
                </a:solidFill>
                <a:latin typeface="Arial Nova Light" panose="020B0304020202020204" pitchFamily="34" charset="0"/>
              </a:endParaRPr>
            </a:p>
          </p:txBody>
        </p:sp>
        <p:sp>
          <p:nvSpPr>
            <p:cNvPr id="50" name="TextBox 49">
              <a:extLst>
                <a:ext uri="{FF2B5EF4-FFF2-40B4-BE49-F238E27FC236}">
                  <a16:creationId xmlns:a16="http://schemas.microsoft.com/office/drawing/2014/main" id="{43474149-9846-4709-9489-DF2C7D30A738}"/>
                </a:ext>
              </a:extLst>
            </p:cNvPr>
            <p:cNvSpPr txBox="1"/>
            <p:nvPr/>
          </p:nvSpPr>
          <p:spPr>
            <a:xfrm rot="19800000">
              <a:off x="15909831" y="5560033"/>
              <a:ext cx="1297150" cy="400110"/>
            </a:xfrm>
            <a:prstGeom prst="rect">
              <a:avLst/>
            </a:prstGeom>
            <a:noFill/>
          </p:spPr>
          <p:txBody>
            <a:bodyPr wrap="none" rtlCol="0">
              <a:spAutoFit/>
            </a:bodyPr>
            <a:lstStyle/>
            <a:p>
              <a:pPr algn="ctr"/>
              <a:r>
                <a:rPr lang="en-US" sz="2000" dirty="0">
                  <a:solidFill>
                    <a:srgbClr val="42775A"/>
                  </a:solidFill>
                  <a:latin typeface="Arial Nova Light" panose="020B0304020202020204" pitchFamily="34" charset="0"/>
                </a:rPr>
                <a:t>Extinction</a:t>
              </a:r>
            </a:p>
          </p:txBody>
        </p:sp>
        <p:cxnSp>
          <p:nvCxnSpPr>
            <p:cNvPr id="51" name="Straight Connector 50">
              <a:extLst>
                <a:ext uri="{FF2B5EF4-FFF2-40B4-BE49-F238E27FC236}">
                  <a16:creationId xmlns:a16="http://schemas.microsoft.com/office/drawing/2014/main" id="{B47148EA-79E8-4F0E-B379-10DE9D88338F}"/>
                </a:ext>
              </a:extLst>
            </p:cNvPr>
            <p:cNvCxnSpPr>
              <a:cxnSpLocks/>
            </p:cNvCxnSpPr>
            <p:nvPr/>
          </p:nvCxnSpPr>
          <p:spPr>
            <a:xfrm>
              <a:off x="13053207" y="2371186"/>
              <a:ext cx="0" cy="289105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E2B4D20F-191C-40E6-8500-0F39A40FB4BB}"/>
                </a:ext>
              </a:extLst>
            </p:cNvPr>
            <p:cNvCxnSpPr>
              <a:cxnSpLocks/>
            </p:cNvCxnSpPr>
            <p:nvPr/>
          </p:nvCxnSpPr>
          <p:spPr>
            <a:xfrm flipH="1">
              <a:off x="13036878" y="5267684"/>
              <a:ext cx="444681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64B448A7-FBE1-470A-AA93-53AAB513E2AD}"/>
                </a:ext>
              </a:extLst>
            </p:cNvPr>
            <p:cNvSpPr txBox="1"/>
            <p:nvPr/>
          </p:nvSpPr>
          <p:spPr>
            <a:xfrm rot="16200000">
              <a:off x="11106605" y="3577414"/>
              <a:ext cx="3249608" cy="461665"/>
            </a:xfrm>
            <a:prstGeom prst="rect">
              <a:avLst/>
            </a:prstGeom>
            <a:noFill/>
          </p:spPr>
          <p:txBody>
            <a:bodyPr wrap="square" rtlCol="0">
              <a:spAutoFit/>
            </a:bodyPr>
            <a:lstStyle/>
            <a:p>
              <a:r>
                <a:rPr lang="en-US" sz="2400" dirty="0">
                  <a:latin typeface="Arial Nova Light" panose="020B0304020202020204" pitchFamily="34" charset="0"/>
                </a:rPr>
                <a:t>Neural Reinstatement</a:t>
              </a:r>
            </a:p>
          </p:txBody>
        </p:sp>
      </p:grpSp>
      <p:sp>
        <p:nvSpPr>
          <p:cNvPr id="55" name="TextBox 54">
            <a:extLst>
              <a:ext uri="{FF2B5EF4-FFF2-40B4-BE49-F238E27FC236}">
                <a16:creationId xmlns:a16="http://schemas.microsoft.com/office/drawing/2014/main" id="{9450E219-3D73-4310-9D40-7DE2ACF26BC0}"/>
              </a:ext>
            </a:extLst>
          </p:cNvPr>
          <p:cNvSpPr txBox="1"/>
          <p:nvPr/>
        </p:nvSpPr>
        <p:spPr>
          <a:xfrm rot="19800000">
            <a:off x="1154460" y="5959088"/>
            <a:ext cx="669479" cy="400110"/>
          </a:xfrm>
          <a:prstGeom prst="rect">
            <a:avLst/>
          </a:prstGeom>
          <a:noFill/>
        </p:spPr>
        <p:txBody>
          <a:bodyPr wrap="none" rtlCol="0">
            <a:spAutoFit/>
          </a:bodyPr>
          <a:lstStyle/>
          <a:p>
            <a:pPr algn="ctr"/>
            <a:r>
              <a:rPr lang="en-US" sz="2000" dirty="0">
                <a:solidFill>
                  <a:srgbClr val="6E1D6D"/>
                </a:solidFill>
                <a:latin typeface="Arial Nova Light" panose="020B0304020202020204" pitchFamily="34" charset="0"/>
              </a:rPr>
              <a:t>Fear</a:t>
            </a:r>
          </a:p>
        </p:txBody>
      </p:sp>
      <p:sp>
        <p:nvSpPr>
          <p:cNvPr id="56" name="TextBox 55">
            <a:extLst>
              <a:ext uri="{FF2B5EF4-FFF2-40B4-BE49-F238E27FC236}">
                <a16:creationId xmlns:a16="http://schemas.microsoft.com/office/drawing/2014/main" id="{90B2DE48-03CC-469D-A647-5E49FA15C44E}"/>
              </a:ext>
            </a:extLst>
          </p:cNvPr>
          <p:cNvSpPr txBox="1"/>
          <p:nvPr/>
        </p:nvSpPr>
        <p:spPr>
          <a:xfrm rot="19800000">
            <a:off x="3554757" y="5959087"/>
            <a:ext cx="669479" cy="400110"/>
          </a:xfrm>
          <a:prstGeom prst="rect">
            <a:avLst/>
          </a:prstGeom>
          <a:noFill/>
        </p:spPr>
        <p:txBody>
          <a:bodyPr wrap="none" rtlCol="0">
            <a:spAutoFit/>
          </a:bodyPr>
          <a:lstStyle/>
          <a:p>
            <a:pPr algn="ctr"/>
            <a:r>
              <a:rPr lang="en-US" sz="2000" dirty="0">
                <a:solidFill>
                  <a:srgbClr val="6E1D6D"/>
                </a:solidFill>
                <a:latin typeface="Arial Nova Light" panose="020B0304020202020204" pitchFamily="34" charset="0"/>
              </a:rPr>
              <a:t>Fear</a:t>
            </a:r>
          </a:p>
        </p:txBody>
      </p:sp>
      <p:sp>
        <p:nvSpPr>
          <p:cNvPr id="3" name="TextBox 2">
            <a:extLst>
              <a:ext uri="{FF2B5EF4-FFF2-40B4-BE49-F238E27FC236}">
                <a16:creationId xmlns:a16="http://schemas.microsoft.com/office/drawing/2014/main" id="{74C87191-DAAD-4A36-8608-1FD78C3835F5}"/>
              </a:ext>
            </a:extLst>
          </p:cNvPr>
          <p:cNvSpPr txBox="1"/>
          <p:nvPr/>
        </p:nvSpPr>
        <p:spPr>
          <a:xfrm>
            <a:off x="8542506" y="3297192"/>
            <a:ext cx="1116154" cy="2646878"/>
          </a:xfrm>
          <a:prstGeom prst="rect">
            <a:avLst/>
          </a:prstGeom>
          <a:noFill/>
        </p:spPr>
        <p:txBody>
          <a:bodyPr wrap="square" rtlCol="0">
            <a:spAutoFit/>
          </a:bodyPr>
          <a:lstStyle/>
          <a:p>
            <a:r>
              <a:rPr lang="en-US" sz="16600" dirty="0"/>
              <a:t>?</a:t>
            </a:r>
            <a:endParaRPr lang="en-US" dirty="0"/>
          </a:p>
        </p:txBody>
      </p:sp>
      <p:sp>
        <p:nvSpPr>
          <p:cNvPr id="39" name="Rectangle 38">
            <a:extLst>
              <a:ext uri="{FF2B5EF4-FFF2-40B4-BE49-F238E27FC236}">
                <a16:creationId xmlns:a16="http://schemas.microsoft.com/office/drawing/2014/main" id="{820FB29A-7810-43F5-88F5-6787244BE7E7}"/>
              </a:ext>
            </a:extLst>
          </p:cNvPr>
          <p:cNvSpPr/>
          <p:nvPr/>
        </p:nvSpPr>
        <p:spPr>
          <a:xfrm>
            <a:off x="1001424" y="216617"/>
            <a:ext cx="10189151" cy="1323439"/>
          </a:xfrm>
          <a:prstGeom prst="rect">
            <a:avLst/>
          </a:prstGeom>
        </p:spPr>
        <p:txBody>
          <a:bodyPr wrap="square">
            <a:spAutoFit/>
          </a:bodyPr>
          <a:lstStyle/>
          <a:p>
            <a:pPr algn="ctr"/>
            <a:r>
              <a:rPr lang="en-US" sz="2000" dirty="0">
                <a:latin typeface="Arial Nova Light" panose="020B0304020202020204" pitchFamily="34" charset="0"/>
              </a:rPr>
              <a:t>Are associative emotional memories organized the same way in humans as in rodents?</a:t>
            </a:r>
          </a:p>
          <a:p>
            <a:pPr algn="ctr"/>
            <a:endParaRPr lang="en-US" sz="2000" dirty="0">
              <a:latin typeface="Arial Nova Light" panose="020B0304020202020204" pitchFamily="34" charset="0"/>
            </a:endParaRPr>
          </a:p>
          <a:p>
            <a:pPr algn="ctr"/>
            <a:r>
              <a:rPr lang="en-US" sz="2000" b="1" dirty="0">
                <a:latin typeface="Arial Nova Light" panose="020B0304020202020204" pitchFamily="34" charset="0"/>
              </a:rPr>
              <a:t>-Goal-</a:t>
            </a:r>
          </a:p>
          <a:p>
            <a:pPr algn="ctr"/>
            <a:r>
              <a:rPr lang="en-US" sz="2000" dirty="0">
                <a:latin typeface="Arial Nova Light" panose="020B0304020202020204" pitchFamily="34" charset="0"/>
              </a:rPr>
              <a:t>Identify separable neural reinstatement of fear and extinction across the PFC</a:t>
            </a:r>
          </a:p>
        </p:txBody>
      </p:sp>
    </p:spTree>
    <p:extLst>
      <p:ext uri="{BB962C8B-B14F-4D97-AF65-F5344CB8AC3E}">
        <p14:creationId xmlns:p14="http://schemas.microsoft.com/office/powerpoint/2010/main" val="1382488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xit" presetSubtype="0" fill="hold" grpId="1" nodeType="withEffect">
                                  <p:stCondLst>
                                    <p:cond delay="0"/>
                                  </p:stCondLst>
                                  <p:childTnLst>
                                    <p:animEffect transition="out" filter="fade">
                                      <p:cBhvr>
                                        <p:cTn id="9" dur="500"/>
                                        <p:tgtEl>
                                          <p:spTgt spid="20"/>
                                        </p:tgtEl>
                                      </p:cBhvr>
                                    </p:animEffect>
                                    <p:set>
                                      <p:cBhvr>
                                        <p:cTn id="10" dur="1" fill="hold">
                                          <p:stCondLst>
                                            <p:cond delay="499"/>
                                          </p:stCondLst>
                                        </p:cTn>
                                        <p:tgtEl>
                                          <p:spTgt spid="20"/>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fade">
                                      <p:cBhvr>
                                        <p:cTn id="15" dur="500"/>
                                        <p:tgtEl>
                                          <p:spTgt spid="2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fade">
                                      <p:cBhvr>
                                        <p:cTn id="2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1"/>
      <p:bldP spid="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ABF2118-EE7A-4BB6-AF59-8E2302C0E945}"/>
              </a:ext>
            </a:extLst>
          </p:cNvPr>
          <p:cNvSpPr/>
          <p:nvPr/>
        </p:nvSpPr>
        <p:spPr>
          <a:xfrm>
            <a:off x="316405" y="312442"/>
            <a:ext cx="4317514" cy="1323439"/>
          </a:xfrm>
          <a:prstGeom prst="rect">
            <a:avLst/>
          </a:prstGeom>
        </p:spPr>
        <p:txBody>
          <a:bodyPr wrap="square">
            <a:spAutoFit/>
          </a:bodyPr>
          <a:lstStyle/>
          <a:p>
            <a:r>
              <a:rPr lang="en-US" sz="2800" dirty="0">
                <a:latin typeface="Arial Nova Light" panose="020B0304020202020204" pitchFamily="34" charset="0"/>
                <a:cs typeface="Cordia New" panose="020B0304020202020204" pitchFamily="34" charset="-34"/>
              </a:rPr>
              <a:t>Category conditioning</a:t>
            </a:r>
          </a:p>
          <a:p>
            <a:r>
              <a:rPr lang="en-US" sz="1200" dirty="0">
                <a:latin typeface="Arial Nova Light" panose="020B0304020202020204" pitchFamily="34" charset="0"/>
                <a:cs typeface="Cordia New" panose="020B0304020202020204" pitchFamily="34" charset="-34"/>
              </a:rPr>
              <a:t>Dunsmoor &amp; </a:t>
            </a:r>
            <a:r>
              <a:rPr lang="en-US" sz="1200" dirty="0" err="1">
                <a:latin typeface="Arial Nova Light" panose="020B0304020202020204" pitchFamily="34" charset="0"/>
                <a:cs typeface="Cordia New" panose="020B0304020202020204" pitchFamily="34" charset="-34"/>
              </a:rPr>
              <a:t>Kroes</a:t>
            </a:r>
            <a:r>
              <a:rPr lang="en-US" sz="1200" dirty="0">
                <a:latin typeface="Arial Nova Light" panose="020B0304020202020204" pitchFamily="34" charset="0"/>
                <a:cs typeface="Cordia New" panose="020B0304020202020204" pitchFamily="34" charset="-34"/>
              </a:rPr>
              <a:t>, 2019, </a:t>
            </a:r>
            <a:r>
              <a:rPr lang="en-US" sz="1200" i="1" dirty="0" err="1">
                <a:latin typeface="Arial Nova Light" panose="020B0304020202020204" pitchFamily="34" charset="0"/>
                <a:cs typeface="Cordia New" panose="020B0304020202020204" pitchFamily="34" charset="-34"/>
              </a:rPr>
              <a:t>Curr</a:t>
            </a:r>
            <a:r>
              <a:rPr lang="en-US" sz="1200" i="1" dirty="0">
                <a:latin typeface="Arial Nova Light" panose="020B0304020202020204" pitchFamily="34" charset="0"/>
                <a:cs typeface="Cordia New" panose="020B0304020202020204" pitchFamily="34" charset="-34"/>
              </a:rPr>
              <a:t> </a:t>
            </a:r>
            <a:r>
              <a:rPr lang="en-US" sz="1200" i="1" dirty="0" err="1">
                <a:latin typeface="Arial Nova Light" panose="020B0304020202020204" pitchFamily="34" charset="0"/>
                <a:cs typeface="Cordia New" panose="020B0304020202020204" pitchFamily="34" charset="-34"/>
              </a:rPr>
              <a:t>Opin</a:t>
            </a:r>
            <a:r>
              <a:rPr lang="en-US" sz="1200" i="1" dirty="0">
                <a:latin typeface="Arial Nova Light" panose="020B0304020202020204" pitchFamily="34" charset="0"/>
                <a:cs typeface="Cordia New" panose="020B0304020202020204" pitchFamily="34" charset="-34"/>
              </a:rPr>
              <a:t> </a:t>
            </a:r>
            <a:r>
              <a:rPr lang="en-US" sz="1200" i="1" dirty="0" err="1">
                <a:latin typeface="Arial Nova Light" panose="020B0304020202020204" pitchFamily="34" charset="0"/>
                <a:cs typeface="Cordia New" panose="020B0304020202020204" pitchFamily="34" charset="-34"/>
              </a:rPr>
              <a:t>Behav</a:t>
            </a:r>
            <a:r>
              <a:rPr lang="en-US" sz="1200" i="1" dirty="0">
                <a:latin typeface="Arial Nova Light" panose="020B0304020202020204" pitchFamily="34" charset="0"/>
                <a:cs typeface="Cordia New" panose="020B0304020202020204" pitchFamily="34" charset="-34"/>
              </a:rPr>
              <a:t> Sci</a:t>
            </a:r>
            <a:br>
              <a:rPr lang="en-US" sz="1200" i="1" dirty="0">
                <a:latin typeface="Arial Nova Light" panose="020B0304020202020204" pitchFamily="34" charset="0"/>
                <a:cs typeface="Cordia New" panose="020B0304020202020204" pitchFamily="34" charset="-34"/>
              </a:rPr>
            </a:br>
            <a:br>
              <a:rPr lang="en-US" sz="1200" i="1" dirty="0">
                <a:latin typeface="Arial Nova Light" panose="020B0304020202020204" pitchFamily="34" charset="0"/>
                <a:cs typeface="Cordia New" panose="020B0304020202020204" pitchFamily="34" charset="-34"/>
              </a:rPr>
            </a:br>
            <a:endParaRPr lang="en-US" sz="1200" i="1" dirty="0">
              <a:latin typeface="Arial Nova Light" panose="020B0304020202020204" pitchFamily="34" charset="0"/>
              <a:cs typeface="Cordia New" panose="020B0304020202020204" pitchFamily="34" charset="-34"/>
            </a:endParaRPr>
          </a:p>
          <a:p>
            <a:r>
              <a:rPr lang="en-US" sz="1600" dirty="0">
                <a:latin typeface="Arial Nova Light" panose="020B0304020202020204" pitchFamily="34" charset="0"/>
                <a:cs typeface="Cordia New" panose="020B0304020202020204" pitchFamily="34" charset="-34"/>
              </a:rPr>
              <a:t>Animals and Tools are conditioned stimuli (CS)</a:t>
            </a:r>
            <a:endParaRPr lang="en-US" sz="1600" dirty="0">
              <a:latin typeface="Arial Nova Light" panose="020B0304020202020204" pitchFamily="34" charset="0"/>
            </a:endParaRPr>
          </a:p>
        </p:txBody>
      </p:sp>
      <p:pic>
        <p:nvPicPr>
          <p:cNvPr id="5" name="Picture 4" descr="A picture containing mammal, animal, standing, bison&#10;&#10;Description automatically generated">
            <a:extLst>
              <a:ext uri="{FF2B5EF4-FFF2-40B4-BE49-F238E27FC236}">
                <a16:creationId xmlns:a16="http://schemas.microsoft.com/office/drawing/2014/main" id="{7B4EDC79-C444-423A-A52D-8A0B390B34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6405" y="3472726"/>
            <a:ext cx="1053180" cy="1053180"/>
          </a:xfrm>
          <a:prstGeom prst="rect">
            <a:avLst/>
          </a:prstGeom>
          <a:ln w="19050">
            <a:solidFill>
              <a:schemeClr val="tx1"/>
            </a:solidFill>
          </a:ln>
        </p:spPr>
      </p:pic>
      <p:pic>
        <p:nvPicPr>
          <p:cNvPr id="6" name="Picture 5" descr="A bird standing in front of a duck&#10;&#10;Description automatically generated">
            <a:extLst>
              <a:ext uri="{FF2B5EF4-FFF2-40B4-BE49-F238E27FC236}">
                <a16:creationId xmlns:a16="http://schemas.microsoft.com/office/drawing/2014/main" id="{03DD9DDF-FB7C-45F6-B99C-4C8F36F37FC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20440" y="3526660"/>
            <a:ext cx="1053181" cy="1053181"/>
          </a:xfrm>
          <a:prstGeom prst="rect">
            <a:avLst/>
          </a:prstGeom>
          <a:ln w="19050">
            <a:solidFill>
              <a:schemeClr val="tx1"/>
            </a:solidFill>
          </a:ln>
        </p:spPr>
      </p:pic>
      <p:pic>
        <p:nvPicPr>
          <p:cNvPr id="7" name="Picture 6" descr="A picture containing scissors, tool, orange, pair&#10;&#10;Description automatically generated">
            <a:extLst>
              <a:ext uri="{FF2B5EF4-FFF2-40B4-BE49-F238E27FC236}">
                <a16:creationId xmlns:a16="http://schemas.microsoft.com/office/drawing/2014/main" id="{F3F16230-1571-408A-AB38-6FA918B4E20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9990" y="4311503"/>
            <a:ext cx="1053180" cy="1053180"/>
          </a:xfrm>
          <a:prstGeom prst="rect">
            <a:avLst/>
          </a:prstGeom>
          <a:ln w="19050">
            <a:solidFill>
              <a:schemeClr val="tx1"/>
            </a:solidFill>
          </a:ln>
        </p:spPr>
      </p:pic>
      <p:pic>
        <p:nvPicPr>
          <p:cNvPr id="8" name="Picture 7" descr="A picture containing dryer, appliance&#10;&#10;Description automatically generated">
            <a:extLst>
              <a:ext uri="{FF2B5EF4-FFF2-40B4-BE49-F238E27FC236}">
                <a16:creationId xmlns:a16="http://schemas.microsoft.com/office/drawing/2014/main" id="{203015B9-0DB1-46F8-B849-A9DCD984531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85631" y="3526660"/>
            <a:ext cx="1053180" cy="1053180"/>
          </a:xfrm>
          <a:prstGeom prst="rect">
            <a:avLst/>
          </a:prstGeom>
          <a:ln w="19050">
            <a:solidFill>
              <a:schemeClr val="tx1"/>
            </a:solidFill>
          </a:ln>
        </p:spPr>
      </p:pic>
      <p:pic>
        <p:nvPicPr>
          <p:cNvPr id="9" name="Picture 8" descr="A close up of a tool&#10;&#10;Description automatically generated">
            <a:extLst>
              <a:ext uri="{FF2B5EF4-FFF2-40B4-BE49-F238E27FC236}">
                <a16:creationId xmlns:a16="http://schemas.microsoft.com/office/drawing/2014/main" id="{B8565E88-B9BB-481D-89D9-0FB59EC793B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415933" y="4324317"/>
            <a:ext cx="1053180" cy="1053180"/>
          </a:xfrm>
          <a:prstGeom prst="rect">
            <a:avLst/>
          </a:prstGeom>
          <a:ln w="19050">
            <a:solidFill>
              <a:schemeClr val="tx1"/>
            </a:solidFill>
          </a:ln>
        </p:spPr>
      </p:pic>
      <p:pic>
        <p:nvPicPr>
          <p:cNvPr id="10" name="Picture 9" descr="A bird sitting on top of a dolphin&#10;&#10;Description automatically generated">
            <a:extLst>
              <a:ext uri="{FF2B5EF4-FFF2-40B4-BE49-F238E27FC236}">
                <a16:creationId xmlns:a16="http://schemas.microsoft.com/office/drawing/2014/main" id="{1BE24057-0B0D-4BAE-981D-F9C9C3D98B2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745330" y="4324317"/>
            <a:ext cx="1053180" cy="1053180"/>
          </a:xfrm>
          <a:prstGeom prst="rect">
            <a:avLst/>
          </a:prstGeom>
          <a:ln w="19050">
            <a:solidFill>
              <a:schemeClr val="tx1"/>
            </a:solidFill>
          </a:ln>
        </p:spPr>
      </p:pic>
      <p:sp>
        <p:nvSpPr>
          <p:cNvPr id="11" name="TextBox 10">
            <a:extLst>
              <a:ext uri="{FF2B5EF4-FFF2-40B4-BE49-F238E27FC236}">
                <a16:creationId xmlns:a16="http://schemas.microsoft.com/office/drawing/2014/main" id="{77E9CF26-D196-4545-B2BA-905E87D35D67}"/>
              </a:ext>
            </a:extLst>
          </p:cNvPr>
          <p:cNvSpPr txBox="1"/>
          <p:nvPr/>
        </p:nvSpPr>
        <p:spPr>
          <a:xfrm>
            <a:off x="422038" y="2920013"/>
            <a:ext cx="1835609" cy="369332"/>
          </a:xfrm>
          <a:prstGeom prst="rect">
            <a:avLst/>
          </a:prstGeom>
          <a:noFill/>
        </p:spPr>
        <p:txBody>
          <a:bodyPr wrap="square" rtlCol="0">
            <a:spAutoFit/>
          </a:bodyPr>
          <a:lstStyle/>
          <a:p>
            <a:pPr algn="ctr"/>
            <a:r>
              <a:rPr lang="en-US" dirty="0">
                <a:latin typeface="Arial Nova Light" panose="020B0304020202020204" pitchFamily="34" charset="0"/>
              </a:rPr>
              <a:t>Pre-acquisition</a:t>
            </a:r>
          </a:p>
        </p:txBody>
      </p:sp>
      <p:sp>
        <p:nvSpPr>
          <p:cNvPr id="12" name="TextBox 11">
            <a:extLst>
              <a:ext uri="{FF2B5EF4-FFF2-40B4-BE49-F238E27FC236}">
                <a16:creationId xmlns:a16="http://schemas.microsoft.com/office/drawing/2014/main" id="{21401D28-7F5C-4049-999D-B4FA371DF51D}"/>
              </a:ext>
            </a:extLst>
          </p:cNvPr>
          <p:cNvSpPr txBox="1"/>
          <p:nvPr/>
        </p:nvSpPr>
        <p:spPr>
          <a:xfrm>
            <a:off x="3486644" y="2969267"/>
            <a:ext cx="1741934" cy="369332"/>
          </a:xfrm>
          <a:prstGeom prst="rect">
            <a:avLst/>
          </a:prstGeom>
          <a:noFill/>
        </p:spPr>
        <p:txBody>
          <a:bodyPr wrap="square" rtlCol="0">
            <a:spAutoFit/>
          </a:bodyPr>
          <a:lstStyle/>
          <a:p>
            <a:pPr algn="ctr"/>
            <a:r>
              <a:rPr lang="en-US" dirty="0">
                <a:solidFill>
                  <a:srgbClr val="7030A0"/>
                </a:solidFill>
                <a:latin typeface="Arial Nova Light" panose="020B0304020202020204" pitchFamily="34" charset="0"/>
              </a:rPr>
              <a:t>Fear acquisition</a:t>
            </a:r>
          </a:p>
        </p:txBody>
      </p:sp>
      <p:sp>
        <p:nvSpPr>
          <p:cNvPr id="13" name="TextBox 12">
            <a:extLst>
              <a:ext uri="{FF2B5EF4-FFF2-40B4-BE49-F238E27FC236}">
                <a16:creationId xmlns:a16="http://schemas.microsoft.com/office/drawing/2014/main" id="{F906F8C4-5C43-46F5-A5F3-70B588439BAE}"/>
              </a:ext>
            </a:extLst>
          </p:cNvPr>
          <p:cNvSpPr txBox="1"/>
          <p:nvPr/>
        </p:nvSpPr>
        <p:spPr>
          <a:xfrm>
            <a:off x="6096000" y="2966776"/>
            <a:ext cx="1940059" cy="369332"/>
          </a:xfrm>
          <a:prstGeom prst="rect">
            <a:avLst/>
          </a:prstGeom>
          <a:noFill/>
        </p:spPr>
        <p:txBody>
          <a:bodyPr wrap="square" rtlCol="0">
            <a:spAutoFit/>
          </a:bodyPr>
          <a:lstStyle/>
          <a:p>
            <a:pPr algn="ctr"/>
            <a:r>
              <a:rPr lang="en-US" dirty="0">
                <a:solidFill>
                  <a:srgbClr val="1A8942"/>
                </a:solidFill>
                <a:latin typeface="Arial Nova Light" panose="020B0304020202020204" pitchFamily="34" charset="0"/>
              </a:rPr>
              <a:t>Extinction</a:t>
            </a:r>
          </a:p>
        </p:txBody>
      </p:sp>
      <p:sp>
        <p:nvSpPr>
          <p:cNvPr id="14" name="TextBox 13">
            <a:extLst>
              <a:ext uri="{FF2B5EF4-FFF2-40B4-BE49-F238E27FC236}">
                <a16:creationId xmlns:a16="http://schemas.microsoft.com/office/drawing/2014/main" id="{FC4895D7-5A2F-4322-BFBC-3BE09DAE460B}"/>
              </a:ext>
            </a:extLst>
          </p:cNvPr>
          <p:cNvSpPr txBox="1"/>
          <p:nvPr/>
        </p:nvSpPr>
        <p:spPr>
          <a:xfrm>
            <a:off x="564542" y="5944321"/>
            <a:ext cx="6999347" cy="461665"/>
          </a:xfrm>
          <a:prstGeom prst="rect">
            <a:avLst/>
          </a:prstGeom>
          <a:noFill/>
        </p:spPr>
        <p:txBody>
          <a:bodyPr wrap="square" rtlCol="0">
            <a:spAutoFit/>
          </a:bodyPr>
          <a:lstStyle/>
          <a:p>
            <a:pPr algn="ctr"/>
            <a:r>
              <a:rPr lang="en-US" sz="2400" dirty="0">
                <a:latin typeface="Arial Nova Light" panose="020B0304020202020204" pitchFamily="34" charset="0"/>
              </a:rPr>
              <a:t>Specific category exemplars are never repeated</a:t>
            </a:r>
          </a:p>
        </p:txBody>
      </p:sp>
      <p:sp>
        <p:nvSpPr>
          <p:cNvPr id="15" name="TextBox 14">
            <a:extLst>
              <a:ext uri="{FF2B5EF4-FFF2-40B4-BE49-F238E27FC236}">
                <a16:creationId xmlns:a16="http://schemas.microsoft.com/office/drawing/2014/main" id="{EFB74B4A-A6BD-4137-A17E-115F89DD5920}"/>
              </a:ext>
            </a:extLst>
          </p:cNvPr>
          <p:cNvSpPr txBox="1"/>
          <p:nvPr/>
        </p:nvSpPr>
        <p:spPr>
          <a:xfrm>
            <a:off x="1232565" y="4869665"/>
            <a:ext cx="482178" cy="1015663"/>
          </a:xfrm>
          <a:prstGeom prst="rect">
            <a:avLst/>
          </a:prstGeom>
          <a:noFill/>
        </p:spPr>
        <p:txBody>
          <a:bodyPr wrap="square" rtlCol="0">
            <a:spAutoFit/>
          </a:bodyPr>
          <a:lstStyle/>
          <a:p>
            <a:pPr algn="ctr"/>
            <a:r>
              <a:rPr lang="en-US" sz="6000" dirty="0">
                <a:latin typeface="Arial Nova Light" panose="020B0304020202020204" pitchFamily="34" charset="0"/>
              </a:rPr>
              <a:t>…</a:t>
            </a:r>
            <a:endParaRPr lang="en-US" sz="2400" dirty="0">
              <a:latin typeface="Arial Nova Light" panose="020B0304020202020204" pitchFamily="34" charset="0"/>
            </a:endParaRPr>
          </a:p>
        </p:txBody>
      </p:sp>
      <p:sp>
        <p:nvSpPr>
          <p:cNvPr id="16" name="TextBox 15">
            <a:extLst>
              <a:ext uri="{FF2B5EF4-FFF2-40B4-BE49-F238E27FC236}">
                <a16:creationId xmlns:a16="http://schemas.microsoft.com/office/drawing/2014/main" id="{125C0589-783E-4EE2-B5FD-0DF8D9CE7661}"/>
              </a:ext>
            </a:extLst>
          </p:cNvPr>
          <p:cNvSpPr txBox="1"/>
          <p:nvPr/>
        </p:nvSpPr>
        <p:spPr>
          <a:xfrm>
            <a:off x="4260738" y="4846761"/>
            <a:ext cx="482178" cy="1015663"/>
          </a:xfrm>
          <a:prstGeom prst="rect">
            <a:avLst/>
          </a:prstGeom>
          <a:noFill/>
        </p:spPr>
        <p:txBody>
          <a:bodyPr wrap="square" rtlCol="0">
            <a:spAutoFit/>
          </a:bodyPr>
          <a:lstStyle/>
          <a:p>
            <a:pPr algn="ctr"/>
            <a:r>
              <a:rPr lang="en-US" sz="6000" dirty="0">
                <a:latin typeface="Arial Nova Light" panose="020B0304020202020204" pitchFamily="34" charset="0"/>
              </a:rPr>
              <a:t>…</a:t>
            </a:r>
            <a:endParaRPr lang="en-US" sz="2400" dirty="0">
              <a:latin typeface="Arial Nova Light" panose="020B0304020202020204" pitchFamily="34" charset="0"/>
            </a:endParaRPr>
          </a:p>
        </p:txBody>
      </p:sp>
      <p:sp>
        <p:nvSpPr>
          <p:cNvPr id="17" name="TextBox 16">
            <a:extLst>
              <a:ext uri="{FF2B5EF4-FFF2-40B4-BE49-F238E27FC236}">
                <a16:creationId xmlns:a16="http://schemas.microsoft.com/office/drawing/2014/main" id="{9E02D100-5DB8-42D6-965A-8447F689398D}"/>
              </a:ext>
            </a:extLst>
          </p:cNvPr>
          <p:cNvSpPr txBox="1"/>
          <p:nvPr/>
        </p:nvSpPr>
        <p:spPr>
          <a:xfrm>
            <a:off x="6994179" y="4856851"/>
            <a:ext cx="482178" cy="1015663"/>
          </a:xfrm>
          <a:prstGeom prst="rect">
            <a:avLst/>
          </a:prstGeom>
          <a:noFill/>
        </p:spPr>
        <p:txBody>
          <a:bodyPr wrap="square" rtlCol="0">
            <a:spAutoFit/>
          </a:bodyPr>
          <a:lstStyle/>
          <a:p>
            <a:pPr algn="ctr"/>
            <a:r>
              <a:rPr lang="en-US" sz="6000" dirty="0">
                <a:latin typeface="Arial Nova Light" panose="020B0304020202020204" pitchFamily="34" charset="0"/>
              </a:rPr>
              <a:t>…</a:t>
            </a:r>
            <a:endParaRPr lang="en-US" sz="2400" dirty="0">
              <a:latin typeface="Arial Nova Light" panose="020B0304020202020204" pitchFamily="34" charset="0"/>
            </a:endParaRPr>
          </a:p>
        </p:txBody>
      </p:sp>
      <p:sp>
        <p:nvSpPr>
          <p:cNvPr id="18" name="Lightning Bolt 17">
            <a:extLst>
              <a:ext uri="{FF2B5EF4-FFF2-40B4-BE49-F238E27FC236}">
                <a16:creationId xmlns:a16="http://schemas.microsoft.com/office/drawing/2014/main" id="{C085B4AA-A065-43BC-B768-BD8BAEBADCD7}"/>
              </a:ext>
            </a:extLst>
          </p:cNvPr>
          <p:cNvSpPr/>
          <p:nvPr/>
        </p:nvSpPr>
        <p:spPr>
          <a:xfrm flipH="1">
            <a:off x="4633919" y="4188590"/>
            <a:ext cx="419402" cy="412398"/>
          </a:xfrm>
          <a:prstGeom prst="lightningBol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solidFill>
                  <a:sysClr val="windowText" lastClr="000000"/>
                </a:solidFill>
              </a:ln>
              <a:latin typeface="Arial Nova Light" panose="020B0304020202020204" pitchFamily="34" charset="0"/>
              <a:cs typeface="Arial" panose="020B0604020202020204" pitchFamily="34" charset="0"/>
            </a:endParaRPr>
          </a:p>
        </p:txBody>
      </p:sp>
      <p:sp>
        <p:nvSpPr>
          <p:cNvPr id="19" name="TextBox 18">
            <a:extLst>
              <a:ext uri="{FF2B5EF4-FFF2-40B4-BE49-F238E27FC236}">
                <a16:creationId xmlns:a16="http://schemas.microsoft.com/office/drawing/2014/main" id="{0B17C98C-4F82-4D53-9EC5-246085709894}"/>
              </a:ext>
            </a:extLst>
          </p:cNvPr>
          <p:cNvSpPr txBox="1"/>
          <p:nvPr/>
        </p:nvSpPr>
        <p:spPr>
          <a:xfrm>
            <a:off x="1389815" y="3658117"/>
            <a:ext cx="1741934" cy="400110"/>
          </a:xfrm>
          <a:prstGeom prst="rect">
            <a:avLst/>
          </a:prstGeom>
          <a:noFill/>
        </p:spPr>
        <p:txBody>
          <a:bodyPr wrap="square" rtlCol="0">
            <a:spAutoFit/>
          </a:bodyPr>
          <a:lstStyle/>
          <a:p>
            <a:r>
              <a:rPr lang="en-US" sz="2000" dirty="0">
                <a:latin typeface="Arial Nova Light" panose="020B0304020202020204" pitchFamily="34" charset="0"/>
              </a:rPr>
              <a:t>CS+, Animals</a:t>
            </a:r>
          </a:p>
        </p:txBody>
      </p:sp>
      <p:sp>
        <p:nvSpPr>
          <p:cNvPr id="20" name="TextBox 19">
            <a:extLst>
              <a:ext uri="{FF2B5EF4-FFF2-40B4-BE49-F238E27FC236}">
                <a16:creationId xmlns:a16="http://schemas.microsoft.com/office/drawing/2014/main" id="{60022D00-5682-4E04-94D3-04134C40D7E2}"/>
              </a:ext>
            </a:extLst>
          </p:cNvPr>
          <p:cNvSpPr txBox="1"/>
          <p:nvPr/>
        </p:nvSpPr>
        <p:spPr>
          <a:xfrm>
            <a:off x="1800644" y="4732313"/>
            <a:ext cx="1324849" cy="400110"/>
          </a:xfrm>
          <a:prstGeom prst="rect">
            <a:avLst/>
          </a:prstGeom>
          <a:noFill/>
        </p:spPr>
        <p:txBody>
          <a:bodyPr wrap="square" rtlCol="0">
            <a:spAutoFit/>
          </a:bodyPr>
          <a:lstStyle/>
          <a:p>
            <a:r>
              <a:rPr lang="en-US" sz="2000" dirty="0">
                <a:latin typeface="Arial Nova Light" panose="020B0304020202020204" pitchFamily="34" charset="0"/>
              </a:rPr>
              <a:t>CS-, Tools</a:t>
            </a:r>
          </a:p>
        </p:txBody>
      </p:sp>
      <p:sp>
        <p:nvSpPr>
          <p:cNvPr id="21" name="TextBox 20">
            <a:extLst>
              <a:ext uri="{FF2B5EF4-FFF2-40B4-BE49-F238E27FC236}">
                <a16:creationId xmlns:a16="http://schemas.microsoft.com/office/drawing/2014/main" id="{71BD0698-B5AB-4422-9AE7-1C50768EF320}"/>
              </a:ext>
            </a:extLst>
          </p:cNvPr>
          <p:cNvSpPr txBox="1"/>
          <p:nvPr/>
        </p:nvSpPr>
        <p:spPr>
          <a:xfrm>
            <a:off x="4569251" y="3691434"/>
            <a:ext cx="659327" cy="400110"/>
          </a:xfrm>
          <a:prstGeom prst="rect">
            <a:avLst/>
          </a:prstGeom>
          <a:noFill/>
        </p:spPr>
        <p:txBody>
          <a:bodyPr wrap="square" rtlCol="0">
            <a:spAutoFit/>
          </a:bodyPr>
          <a:lstStyle/>
          <a:p>
            <a:r>
              <a:rPr lang="en-US" sz="2000" dirty="0">
                <a:latin typeface="Arial Nova Light" panose="020B0304020202020204" pitchFamily="34" charset="0"/>
              </a:rPr>
              <a:t>CS-</a:t>
            </a:r>
          </a:p>
        </p:txBody>
      </p:sp>
      <p:sp>
        <p:nvSpPr>
          <p:cNvPr id="22" name="TextBox 21">
            <a:extLst>
              <a:ext uri="{FF2B5EF4-FFF2-40B4-BE49-F238E27FC236}">
                <a16:creationId xmlns:a16="http://schemas.microsoft.com/office/drawing/2014/main" id="{BDA79BD6-4CF9-4248-ACF2-F1DC17FFC26F}"/>
              </a:ext>
            </a:extLst>
          </p:cNvPr>
          <p:cNvSpPr txBox="1"/>
          <p:nvPr/>
        </p:nvSpPr>
        <p:spPr>
          <a:xfrm>
            <a:off x="4898914" y="4732313"/>
            <a:ext cx="719077" cy="400110"/>
          </a:xfrm>
          <a:prstGeom prst="rect">
            <a:avLst/>
          </a:prstGeom>
          <a:noFill/>
        </p:spPr>
        <p:txBody>
          <a:bodyPr wrap="square" rtlCol="0">
            <a:spAutoFit/>
          </a:bodyPr>
          <a:lstStyle/>
          <a:p>
            <a:r>
              <a:rPr lang="en-US" sz="2000" dirty="0">
                <a:latin typeface="Arial Nova Light" panose="020B0304020202020204" pitchFamily="34" charset="0"/>
              </a:rPr>
              <a:t>CS+</a:t>
            </a:r>
          </a:p>
        </p:txBody>
      </p:sp>
      <p:sp>
        <p:nvSpPr>
          <p:cNvPr id="23" name="TextBox 22">
            <a:extLst>
              <a:ext uri="{FF2B5EF4-FFF2-40B4-BE49-F238E27FC236}">
                <a16:creationId xmlns:a16="http://schemas.microsoft.com/office/drawing/2014/main" id="{645DAB1C-FA14-4D93-9DC5-19D97C09F7BA}"/>
              </a:ext>
            </a:extLst>
          </p:cNvPr>
          <p:cNvSpPr txBox="1"/>
          <p:nvPr/>
        </p:nvSpPr>
        <p:spPr>
          <a:xfrm>
            <a:off x="7206012" y="3717202"/>
            <a:ext cx="696374" cy="400110"/>
          </a:xfrm>
          <a:prstGeom prst="rect">
            <a:avLst/>
          </a:prstGeom>
          <a:noFill/>
        </p:spPr>
        <p:txBody>
          <a:bodyPr wrap="square" rtlCol="0">
            <a:spAutoFit/>
          </a:bodyPr>
          <a:lstStyle/>
          <a:p>
            <a:r>
              <a:rPr lang="en-US" sz="2000" dirty="0">
                <a:latin typeface="Arial Nova Light" panose="020B0304020202020204" pitchFamily="34" charset="0"/>
              </a:rPr>
              <a:t>CS+</a:t>
            </a:r>
          </a:p>
        </p:txBody>
      </p:sp>
      <p:sp>
        <p:nvSpPr>
          <p:cNvPr id="24" name="TextBox 23">
            <a:extLst>
              <a:ext uri="{FF2B5EF4-FFF2-40B4-BE49-F238E27FC236}">
                <a16:creationId xmlns:a16="http://schemas.microsoft.com/office/drawing/2014/main" id="{6BAD8B10-938E-4F96-BEE6-506813C223F7}"/>
              </a:ext>
            </a:extLst>
          </p:cNvPr>
          <p:cNvSpPr txBox="1"/>
          <p:nvPr/>
        </p:nvSpPr>
        <p:spPr>
          <a:xfrm>
            <a:off x="7491151" y="4732313"/>
            <a:ext cx="659327" cy="400110"/>
          </a:xfrm>
          <a:prstGeom prst="rect">
            <a:avLst/>
          </a:prstGeom>
          <a:noFill/>
        </p:spPr>
        <p:txBody>
          <a:bodyPr wrap="square" rtlCol="0">
            <a:spAutoFit/>
          </a:bodyPr>
          <a:lstStyle/>
          <a:p>
            <a:r>
              <a:rPr lang="en-US" sz="2000" dirty="0">
                <a:latin typeface="Arial Nova Light" panose="020B0304020202020204" pitchFamily="34" charset="0"/>
              </a:rPr>
              <a:t>CS-</a:t>
            </a:r>
          </a:p>
        </p:txBody>
      </p:sp>
      <p:sp>
        <p:nvSpPr>
          <p:cNvPr id="25" name="Rectangle 24">
            <a:extLst>
              <a:ext uri="{FF2B5EF4-FFF2-40B4-BE49-F238E27FC236}">
                <a16:creationId xmlns:a16="http://schemas.microsoft.com/office/drawing/2014/main" id="{C74FEE2E-7286-46CB-B41C-7DF52AA42152}"/>
              </a:ext>
            </a:extLst>
          </p:cNvPr>
          <p:cNvSpPr/>
          <p:nvPr/>
        </p:nvSpPr>
        <p:spPr>
          <a:xfrm>
            <a:off x="2028493" y="2180408"/>
            <a:ext cx="4159721" cy="646331"/>
          </a:xfrm>
          <a:prstGeom prst="rect">
            <a:avLst/>
          </a:prstGeom>
        </p:spPr>
        <p:txBody>
          <a:bodyPr wrap="square">
            <a:spAutoFit/>
          </a:bodyPr>
          <a:lstStyle/>
          <a:p>
            <a:pPr algn="ctr"/>
            <a:r>
              <a:rPr lang="en-US" dirty="0">
                <a:latin typeface="Arial Nova Light" panose="020B0304020202020204" pitchFamily="34" charset="0"/>
                <a:cs typeface="Cordia New" panose="020B0304020202020204" pitchFamily="34" charset="-34"/>
              </a:rPr>
              <a:t>Each unique episodic memory item is encoded with one emotional association</a:t>
            </a:r>
            <a:endParaRPr lang="en-US" sz="1000" i="1" dirty="0">
              <a:latin typeface="Arial Nova Light" panose="020B0304020202020204" pitchFamily="34" charset="0"/>
            </a:endParaRPr>
          </a:p>
        </p:txBody>
      </p:sp>
      <p:sp>
        <p:nvSpPr>
          <p:cNvPr id="27" name="TextBox 26">
            <a:extLst>
              <a:ext uri="{FF2B5EF4-FFF2-40B4-BE49-F238E27FC236}">
                <a16:creationId xmlns:a16="http://schemas.microsoft.com/office/drawing/2014/main" id="{874776C7-4064-42C7-B1D4-B6A28FEE1950}"/>
              </a:ext>
            </a:extLst>
          </p:cNvPr>
          <p:cNvSpPr txBox="1"/>
          <p:nvPr/>
        </p:nvSpPr>
        <p:spPr>
          <a:xfrm>
            <a:off x="9219270" y="2966179"/>
            <a:ext cx="2337234" cy="646331"/>
          </a:xfrm>
          <a:prstGeom prst="rect">
            <a:avLst/>
          </a:prstGeom>
          <a:noFill/>
        </p:spPr>
        <p:txBody>
          <a:bodyPr wrap="square" rtlCol="0">
            <a:spAutoFit/>
          </a:bodyPr>
          <a:lstStyle/>
          <a:p>
            <a:pPr algn="ctr"/>
            <a:r>
              <a:rPr lang="en-US" dirty="0">
                <a:latin typeface="Arial Nova Light" panose="020B0304020202020204" pitchFamily="34" charset="0"/>
              </a:rPr>
              <a:t>Surprise Recognition</a:t>
            </a:r>
          </a:p>
          <a:p>
            <a:pPr algn="ctr"/>
            <a:r>
              <a:rPr lang="en-US" dirty="0">
                <a:latin typeface="Arial Nova Light" panose="020B0304020202020204" pitchFamily="34" charset="0"/>
              </a:rPr>
              <a:t>Memory Test</a:t>
            </a:r>
          </a:p>
        </p:txBody>
      </p:sp>
      <p:sp>
        <p:nvSpPr>
          <p:cNvPr id="28" name="TextBox 27">
            <a:extLst>
              <a:ext uri="{FF2B5EF4-FFF2-40B4-BE49-F238E27FC236}">
                <a16:creationId xmlns:a16="http://schemas.microsoft.com/office/drawing/2014/main" id="{376DB532-B38C-4B12-91FE-CEDA9EC575BC}"/>
              </a:ext>
            </a:extLst>
          </p:cNvPr>
          <p:cNvSpPr txBox="1"/>
          <p:nvPr/>
        </p:nvSpPr>
        <p:spPr>
          <a:xfrm>
            <a:off x="9585724" y="4904985"/>
            <a:ext cx="713909" cy="276999"/>
          </a:xfrm>
          <a:prstGeom prst="rect">
            <a:avLst/>
          </a:prstGeom>
          <a:noFill/>
        </p:spPr>
        <p:txBody>
          <a:bodyPr wrap="square" rtlCol="0">
            <a:spAutoFit/>
          </a:bodyPr>
          <a:lstStyle/>
          <a:p>
            <a:r>
              <a:rPr lang="en-US" sz="1200" dirty="0">
                <a:latin typeface="Arial Nova Light" panose="020B0304020202020204" pitchFamily="34" charset="0"/>
              </a:rPr>
              <a:t>Def Old</a:t>
            </a:r>
          </a:p>
        </p:txBody>
      </p:sp>
      <p:sp>
        <p:nvSpPr>
          <p:cNvPr id="29" name="TextBox 28">
            <a:extLst>
              <a:ext uri="{FF2B5EF4-FFF2-40B4-BE49-F238E27FC236}">
                <a16:creationId xmlns:a16="http://schemas.microsoft.com/office/drawing/2014/main" id="{166D2165-43E5-4AE1-9197-1E38C8E08684}"/>
              </a:ext>
            </a:extLst>
          </p:cNvPr>
          <p:cNvSpPr txBox="1"/>
          <p:nvPr/>
        </p:nvSpPr>
        <p:spPr>
          <a:xfrm>
            <a:off x="9479895" y="5175297"/>
            <a:ext cx="944745" cy="276999"/>
          </a:xfrm>
          <a:prstGeom prst="rect">
            <a:avLst/>
          </a:prstGeom>
          <a:noFill/>
        </p:spPr>
        <p:txBody>
          <a:bodyPr wrap="square" rtlCol="0">
            <a:spAutoFit/>
          </a:bodyPr>
          <a:lstStyle/>
          <a:p>
            <a:r>
              <a:rPr lang="en-US" sz="1200" dirty="0">
                <a:latin typeface="Arial Nova Light" panose="020B0304020202020204" pitchFamily="34" charset="0"/>
              </a:rPr>
              <a:t>Maybe Old</a:t>
            </a:r>
          </a:p>
        </p:txBody>
      </p:sp>
      <p:sp>
        <p:nvSpPr>
          <p:cNvPr id="30" name="TextBox 29">
            <a:extLst>
              <a:ext uri="{FF2B5EF4-FFF2-40B4-BE49-F238E27FC236}">
                <a16:creationId xmlns:a16="http://schemas.microsoft.com/office/drawing/2014/main" id="{B5FB4431-6D50-4A89-A6D3-FF6D8C2EC4A9}"/>
              </a:ext>
            </a:extLst>
          </p:cNvPr>
          <p:cNvSpPr txBox="1"/>
          <p:nvPr/>
        </p:nvSpPr>
        <p:spPr>
          <a:xfrm>
            <a:off x="10387887" y="5184188"/>
            <a:ext cx="1019080" cy="276999"/>
          </a:xfrm>
          <a:prstGeom prst="rect">
            <a:avLst/>
          </a:prstGeom>
          <a:noFill/>
        </p:spPr>
        <p:txBody>
          <a:bodyPr wrap="square" rtlCol="0">
            <a:spAutoFit/>
          </a:bodyPr>
          <a:lstStyle/>
          <a:p>
            <a:r>
              <a:rPr lang="en-US" sz="1200" dirty="0">
                <a:latin typeface="Arial Nova Light" panose="020B0304020202020204" pitchFamily="34" charset="0"/>
              </a:rPr>
              <a:t>Maybe New</a:t>
            </a:r>
          </a:p>
        </p:txBody>
      </p:sp>
      <p:sp>
        <p:nvSpPr>
          <p:cNvPr id="31" name="TextBox 30">
            <a:extLst>
              <a:ext uri="{FF2B5EF4-FFF2-40B4-BE49-F238E27FC236}">
                <a16:creationId xmlns:a16="http://schemas.microsoft.com/office/drawing/2014/main" id="{121FAAEF-9D88-4BB9-8983-AAC535BCCFCB}"/>
              </a:ext>
            </a:extLst>
          </p:cNvPr>
          <p:cNvSpPr txBox="1"/>
          <p:nvPr/>
        </p:nvSpPr>
        <p:spPr>
          <a:xfrm>
            <a:off x="10493716" y="4900838"/>
            <a:ext cx="788243" cy="276999"/>
          </a:xfrm>
          <a:prstGeom prst="rect">
            <a:avLst/>
          </a:prstGeom>
          <a:noFill/>
        </p:spPr>
        <p:txBody>
          <a:bodyPr wrap="square" rtlCol="0">
            <a:spAutoFit/>
          </a:bodyPr>
          <a:lstStyle/>
          <a:p>
            <a:r>
              <a:rPr lang="en-US" sz="1200" dirty="0">
                <a:latin typeface="Arial Nova Light" panose="020B0304020202020204" pitchFamily="34" charset="0"/>
              </a:rPr>
              <a:t>Def New</a:t>
            </a:r>
          </a:p>
        </p:txBody>
      </p:sp>
      <p:pic>
        <p:nvPicPr>
          <p:cNvPr id="32" name="Picture 31" descr="A bird sitting on top of a dolphin&#10;&#10;Description automatically generated">
            <a:extLst>
              <a:ext uri="{FF2B5EF4-FFF2-40B4-BE49-F238E27FC236}">
                <a16:creationId xmlns:a16="http://schemas.microsoft.com/office/drawing/2014/main" id="{F43643C2-B5DF-4205-8E96-A6A207F986E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878347" y="3814777"/>
            <a:ext cx="1019080" cy="1019080"/>
          </a:xfrm>
          <a:prstGeom prst="rect">
            <a:avLst/>
          </a:prstGeom>
          <a:ln w="19050">
            <a:solidFill>
              <a:schemeClr val="tx1"/>
            </a:solidFill>
          </a:ln>
        </p:spPr>
      </p:pic>
      <p:cxnSp>
        <p:nvCxnSpPr>
          <p:cNvPr id="3" name="Straight Connector 2">
            <a:extLst>
              <a:ext uri="{FF2B5EF4-FFF2-40B4-BE49-F238E27FC236}">
                <a16:creationId xmlns:a16="http://schemas.microsoft.com/office/drawing/2014/main" id="{1A3D13FD-96FA-49BD-BBC5-D1398C99250E}"/>
              </a:ext>
            </a:extLst>
          </p:cNvPr>
          <p:cNvCxnSpPr>
            <a:cxnSpLocks/>
          </p:cNvCxnSpPr>
          <p:nvPr/>
        </p:nvCxnSpPr>
        <p:spPr>
          <a:xfrm>
            <a:off x="8594541" y="2966776"/>
            <a:ext cx="39527" cy="2574289"/>
          </a:xfrm>
          <a:prstGeom prst="line">
            <a:avLst/>
          </a:prstGeom>
          <a:ln w="19050">
            <a:prstDash val="sysDash"/>
          </a:ln>
        </p:spPr>
        <p:style>
          <a:lnRef idx="1">
            <a:schemeClr val="dk1"/>
          </a:lnRef>
          <a:fillRef idx="0">
            <a:schemeClr val="dk1"/>
          </a:fillRef>
          <a:effectRef idx="0">
            <a:schemeClr val="dk1"/>
          </a:effectRef>
          <a:fontRef idx="minor">
            <a:schemeClr val="tx1"/>
          </a:fontRef>
        </p:style>
      </p:cxnSp>
      <p:sp>
        <p:nvSpPr>
          <p:cNvPr id="38" name="TextBox 37">
            <a:extLst>
              <a:ext uri="{FF2B5EF4-FFF2-40B4-BE49-F238E27FC236}">
                <a16:creationId xmlns:a16="http://schemas.microsoft.com/office/drawing/2014/main" id="{13BADD88-8671-40CD-973C-0F338C411BAB}"/>
              </a:ext>
            </a:extLst>
          </p:cNvPr>
          <p:cNvSpPr txBox="1"/>
          <p:nvPr/>
        </p:nvSpPr>
        <p:spPr>
          <a:xfrm>
            <a:off x="8216739" y="2583522"/>
            <a:ext cx="795130" cy="369332"/>
          </a:xfrm>
          <a:prstGeom prst="rect">
            <a:avLst/>
          </a:prstGeom>
          <a:noFill/>
        </p:spPr>
        <p:txBody>
          <a:bodyPr wrap="square" rtlCol="0">
            <a:spAutoFit/>
          </a:bodyPr>
          <a:lstStyle/>
          <a:p>
            <a:r>
              <a:rPr lang="en-US" dirty="0">
                <a:latin typeface="Arial Nova Light" panose="020B0304020202020204" pitchFamily="34" charset="0"/>
              </a:rPr>
              <a:t>24hrs</a:t>
            </a:r>
          </a:p>
        </p:txBody>
      </p:sp>
      <p:sp>
        <p:nvSpPr>
          <p:cNvPr id="40" name="TextBox 39">
            <a:extLst>
              <a:ext uri="{FF2B5EF4-FFF2-40B4-BE49-F238E27FC236}">
                <a16:creationId xmlns:a16="http://schemas.microsoft.com/office/drawing/2014/main" id="{4C6C1CDB-F6A5-4C3C-8D51-2026740902A5}"/>
              </a:ext>
            </a:extLst>
          </p:cNvPr>
          <p:cNvSpPr txBox="1"/>
          <p:nvPr/>
        </p:nvSpPr>
        <p:spPr>
          <a:xfrm>
            <a:off x="7156486" y="700521"/>
            <a:ext cx="3820315" cy="646331"/>
          </a:xfrm>
          <a:prstGeom prst="rect">
            <a:avLst/>
          </a:prstGeom>
          <a:noFill/>
        </p:spPr>
        <p:txBody>
          <a:bodyPr wrap="square" rtlCol="0">
            <a:spAutoFit/>
          </a:bodyPr>
          <a:lstStyle/>
          <a:p>
            <a:r>
              <a:rPr lang="en-US" dirty="0">
                <a:latin typeface="Arial Nova Light" panose="020B0304020202020204" pitchFamily="34" charset="0"/>
              </a:rPr>
              <a:t>N = 24 healthy participants</a:t>
            </a:r>
          </a:p>
          <a:p>
            <a:r>
              <a:rPr lang="en-US" dirty="0">
                <a:latin typeface="Arial Nova Light" panose="020B0304020202020204" pitchFamily="34" charset="0"/>
              </a:rPr>
              <a:t>N = 24 PTSD symptom individuals</a:t>
            </a:r>
          </a:p>
        </p:txBody>
      </p:sp>
    </p:spTree>
    <p:extLst>
      <p:ext uri="{BB962C8B-B14F-4D97-AF65-F5344CB8AC3E}">
        <p14:creationId xmlns:p14="http://schemas.microsoft.com/office/powerpoint/2010/main" val="3629295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par>
                                <p:cTn id="13" presetID="10"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ntr" presetSubtype="0" fill="hold"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500"/>
                                        <p:tgtEl>
                                          <p:spTgt spid="1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fade">
                                      <p:cBhvr>
                                        <p:cTn id="24" dur="500"/>
                                        <p:tgtEl>
                                          <p:spTgt spid="20"/>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500"/>
                                        <p:tgtEl>
                                          <p:spTgt spid="1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par>
                                <p:cTn id="33" presetID="10" presetClass="entr" presetSubtype="0" fill="hold" nodeType="with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fade">
                                      <p:cBhvr>
                                        <p:cTn id="35" dur="500"/>
                                        <p:tgtEl>
                                          <p:spTgt spid="8"/>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6"/>
                                        </p:tgtEl>
                                        <p:attrNameLst>
                                          <p:attrName>style.visibility</p:attrName>
                                        </p:attrNameLst>
                                      </p:cBhvr>
                                      <p:to>
                                        <p:strVal val="visible"/>
                                      </p:to>
                                    </p:set>
                                    <p:animEffect transition="in" filter="fade">
                                      <p:cBhvr>
                                        <p:cTn id="38" dur="500"/>
                                        <p:tgtEl>
                                          <p:spTgt spid="16"/>
                                        </p:tgtEl>
                                      </p:cBhvr>
                                    </p:animEffect>
                                  </p:childTnLst>
                                </p:cTn>
                              </p:par>
                              <p:par>
                                <p:cTn id="39" presetID="10" presetClass="entr" presetSubtype="0" fill="hold" nodeType="withEffect">
                                  <p:stCondLst>
                                    <p:cond delay="0"/>
                                  </p:stCondLst>
                                  <p:childTnLst>
                                    <p:set>
                                      <p:cBhvr>
                                        <p:cTn id="40" dur="1" fill="hold">
                                          <p:stCondLst>
                                            <p:cond delay="0"/>
                                          </p:stCondLst>
                                        </p:cTn>
                                        <p:tgtEl>
                                          <p:spTgt spid="10"/>
                                        </p:tgtEl>
                                        <p:attrNameLst>
                                          <p:attrName>style.visibility</p:attrName>
                                        </p:attrNameLst>
                                      </p:cBhvr>
                                      <p:to>
                                        <p:strVal val="visible"/>
                                      </p:to>
                                    </p:set>
                                    <p:animEffect transition="in" filter="fade">
                                      <p:cBhvr>
                                        <p:cTn id="41" dur="500"/>
                                        <p:tgtEl>
                                          <p:spTgt spid="10"/>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1"/>
                                        </p:tgtEl>
                                        <p:attrNameLst>
                                          <p:attrName>style.visibility</p:attrName>
                                        </p:attrNameLst>
                                      </p:cBhvr>
                                      <p:to>
                                        <p:strVal val="visible"/>
                                      </p:to>
                                    </p:set>
                                    <p:animEffect transition="in" filter="fade">
                                      <p:cBhvr>
                                        <p:cTn id="44" dur="500"/>
                                        <p:tgtEl>
                                          <p:spTgt spid="21"/>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8"/>
                                        </p:tgtEl>
                                        <p:attrNameLst>
                                          <p:attrName>style.visibility</p:attrName>
                                        </p:attrNameLst>
                                      </p:cBhvr>
                                      <p:to>
                                        <p:strVal val="visible"/>
                                      </p:to>
                                    </p:set>
                                    <p:animEffect transition="in" filter="fade">
                                      <p:cBhvr>
                                        <p:cTn id="47" dur="350"/>
                                        <p:tgtEl>
                                          <p:spTgt spid="18"/>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22"/>
                                        </p:tgtEl>
                                        <p:attrNameLst>
                                          <p:attrName>style.visibility</p:attrName>
                                        </p:attrNameLst>
                                      </p:cBhvr>
                                      <p:to>
                                        <p:strVal val="visible"/>
                                      </p:to>
                                    </p:set>
                                    <p:animEffect transition="in" filter="fade">
                                      <p:cBhvr>
                                        <p:cTn id="50" dur="500"/>
                                        <p:tgtEl>
                                          <p:spTgt spid="22"/>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13"/>
                                        </p:tgtEl>
                                        <p:attrNameLst>
                                          <p:attrName>style.visibility</p:attrName>
                                        </p:attrNameLst>
                                      </p:cBhvr>
                                      <p:to>
                                        <p:strVal val="visible"/>
                                      </p:to>
                                    </p:set>
                                    <p:animEffect transition="in" filter="fade">
                                      <p:cBhvr>
                                        <p:cTn id="55" dur="500"/>
                                        <p:tgtEl>
                                          <p:spTgt spid="13"/>
                                        </p:tgtEl>
                                      </p:cBhvr>
                                    </p:animEffect>
                                  </p:childTnLst>
                                </p:cTn>
                              </p:par>
                              <p:par>
                                <p:cTn id="56" presetID="10" presetClass="entr" presetSubtype="0" fill="hold" nodeType="withEffect">
                                  <p:stCondLst>
                                    <p:cond delay="0"/>
                                  </p:stCondLst>
                                  <p:childTnLst>
                                    <p:set>
                                      <p:cBhvr>
                                        <p:cTn id="57" dur="1" fill="hold">
                                          <p:stCondLst>
                                            <p:cond delay="0"/>
                                          </p:stCondLst>
                                        </p:cTn>
                                        <p:tgtEl>
                                          <p:spTgt spid="6"/>
                                        </p:tgtEl>
                                        <p:attrNameLst>
                                          <p:attrName>style.visibility</p:attrName>
                                        </p:attrNameLst>
                                      </p:cBhvr>
                                      <p:to>
                                        <p:strVal val="visible"/>
                                      </p:to>
                                    </p:set>
                                    <p:animEffect transition="in" filter="fade">
                                      <p:cBhvr>
                                        <p:cTn id="58" dur="500"/>
                                        <p:tgtEl>
                                          <p:spTgt spid="6"/>
                                        </p:tgtEl>
                                      </p:cBhvr>
                                    </p:animEffect>
                                  </p:childTnLst>
                                </p:cTn>
                              </p:par>
                              <p:par>
                                <p:cTn id="59" presetID="10" presetClass="entr" presetSubtype="0" fill="hold" nodeType="withEffect">
                                  <p:stCondLst>
                                    <p:cond delay="0"/>
                                  </p:stCondLst>
                                  <p:childTnLst>
                                    <p:set>
                                      <p:cBhvr>
                                        <p:cTn id="60" dur="1" fill="hold">
                                          <p:stCondLst>
                                            <p:cond delay="0"/>
                                          </p:stCondLst>
                                        </p:cTn>
                                        <p:tgtEl>
                                          <p:spTgt spid="9"/>
                                        </p:tgtEl>
                                        <p:attrNameLst>
                                          <p:attrName>style.visibility</p:attrName>
                                        </p:attrNameLst>
                                      </p:cBhvr>
                                      <p:to>
                                        <p:strVal val="visible"/>
                                      </p:to>
                                    </p:set>
                                    <p:animEffect transition="in" filter="fade">
                                      <p:cBhvr>
                                        <p:cTn id="61" dur="500"/>
                                        <p:tgtEl>
                                          <p:spTgt spid="9"/>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17"/>
                                        </p:tgtEl>
                                        <p:attrNameLst>
                                          <p:attrName>style.visibility</p:attrName>
                                        </p:attrNameLst>
                                      </p:cBhvr>
                                      <p:to>
                                        <p:strVal val="visible"/>
                                      </p:to>
                                    </p:set>
                                    <p:animEffect transition="in" filter="fade">
                                      <p:cBhvr>
                                        <p:cTn id="64" dur="500"/>
                                        <p:tgtEl>
                                          <p:spTgt spid="17"/>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23"/>
                                        </p:tgtEl>
                                        <p:attrNameLst>
                                          <p:attrName>style.visibility</p:attrName>
                                        </p:attrNameLst>
                                      </p:cBhvr>
                                      <p:to>
                                        <p:strVal val="visible"/>
                                      </p:to>
                                    </p:set>
                                    <p:animEffect transition="in" filter="fade">
                                      <p:cBhvr>
                                        <p:cTn id="67" dur="500"/>
                                        <p:tgtEl>
                                          <p:spTgt spid="23"/>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24"/>
                                        </p:tgtEl>
                                        <p:attrNameLst>
                                          <p:attrName>style.visibility</p:attrName>
                                        </p:attrNameLst>
                                      </p:cBhvr>
                                      <p:to>
                                        <p:strVal val="visible"/>
                                      </p:to>
                                    </p:set>
                                    <p:animEffect transition="in" filter="fade">
                                      <p:cBhvr>
                                        <p:cTn id="70" dur="500"/>
                                        <p:tgtEl>
                                          <p:spTgt spid="24"/>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27"/>
                                        </p:tgtEl>
                                        <p:attrNameLst>
                                          <p:attrName>style.visibility</p:attrName>
                                        </p:attrNameLst>
                                      </p:cBhvr>
                                      <p:to>
                                        <p:strVal val="visible"/>
                                      </p:to>
                                    </p:set>
                                    <p:animEffect transition="in" filter="fade">
                                      <p:cBhvr>
                                        <p:cTn id="75" dur="500"/>
                                        <p:tgtEl>
                                          <p:spTgt spid="27"/>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28"/>
                                        </p:tgtEl>
                                        <p:attrNameLst>
                                          <p:attrName>style.visibility</p:attrName>
                                        </p:attrNameLst>
                                      </p:cBhvr>
                                      <p:to>
                                        <p:strVal val="visible"/>
                                      </p:to>
                                    </p:set>
                                    <p:animEffect transition="in" filter="fade">
                                      <p:cBhvr>
                                        <p:cTn id="78" dur="500"/>
                                        <p:tgtEl>
                                          <p:spTgt spid="28"/>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31"/>
                                        </p:tgtEl>
                                        <p:attrNameLst>
                                          <p:attrName>style.visibility</p:attrName>
                                        </p:attrNameLst>
                                      </p:cBhvr>
                                      <p:to>
                                        <p:strVal val="visible"/>
                                      </p:to>
                                    </p:set>
                                    <p:animEffect transition="in" filter="fade">
                                      <p:cBhvr>
                                        <p:cTn id="81" dur="500"/>
                                        <p:tgtEl>
                                          <p:spTgt spid="31"/>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29"/>
                                        </p:tgtEl>
                                        <p:attrNameLst>
                                          <p:attrName>style.visibility</p:attrName>
                                        </p:attrNameLst>
                                      </p:cBhvr>
                                      <p:to>
                                        <p:strVal val="visible"/>
                                      </p:to>
                                    </p:set>
                                    <p:animEffect transition="in" filter="fade">
                                      <p:cBhvr>
                                        <p:cTn id="84" dur="500"/>
                                        <p:tgtEl>
                                          <p:spTgt spid="29"/>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30"/>
                                        </p:tgtEl>
                                        <p:attrNameLst>
                                          <p:attrName>style.visibility</p:attrName>
                                        </p:attrNameLst>
                                      </p:cBhvr>
                                      <p:to>
                                        <p:strVal val="visible"/>
                                      </p:to>
                                    </p:set>
                                    <p:animEffect transition="in" filter="fade">
                                      <p:cBhvr>
                                        <p:cTn id="87" dur="500"/>
                                        <p:tgtEl>
                                          <p:spTgt spid="30"/>
                                        </p:tgtEl>
                                      </p:cBhvr>
                                    </p:animEffect>
                                  </p:childTnLst>
                                </p:cTn>
                              </p:par>
                              <p:par>
                                <p:cTn id="88" presetID="10" presetClass="entr" presetSubtype="0" fill="hold" nodeType="withEffect">
                                  <p:stCondLst>
                                    <p:cond delay="0"/>
                                  </p:stCondLst>
                                  <p:childTnLst>
                                    <p:set>
                                      <p:cBhvr>
                                        <p:cTn id="89" dur="1" fill="hold">
                                          <p:stCondLst>
                                            <p:cond delay="0"/>
                                          </p:stCondLst>
                                        </p:cTn>
                                        <p:tgtEl>
                                          <p:spTgt spid="32"/>
                                        </p:tgtEl>
                                        <p:attrNameLst>
                                          <p:attrName>style.visibility</p:attrName>
                                        </p:attrNameLst>
                                      </p:cBhvr>
                                      <p:to>
                                        <p:strVal val="visible"/>
                                      </p:to>
                                    </p:set>
                                    <p:animEffect transition="in" filter="fade">
                                      <p:cBhvr>
                                        <p:cTn id="90" dur="500"/>
                                        <p:tgtEl>
                                          <p:spTgt spid="32"/>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38"/>
                                        </p:tgtEl>
                                        <p:attrNameLst>
                                          <p:attrName>style.visibility</p:attrName>
                                        </p:attrNameLst>
                                      </p:cBhvr>
                                      <p:to>
                                        <p:strVal val="visible"/>
                                      </p:to>
                                    </p:set>
                                    <p:animEffect transition="in" filter="fade">
                                      <p:cBhvr>
                                        <p:cTn id="93" dur="500"/>
                                        <p:tgtEl>
                                          <p:spTgt spid="38"/>
                                        </p:tgtEl>
                                      </p:cBhvr>
                                    </p:animEffect>
                                  </p:childTnLst>
                                </p:cTn>
                              </p:par>
                              <p:par>
                                <p:cTn id="94" presetID="10" presetClass="entr" presetSubtype="0" fill="hold" nodeType="withEffect">
                                  <p:stCondLst>
                                    <p:cond delay="0"/>
                                  </p:stCondLst>
                                  <p:childTnLst>
                                    <p:set>
                                      <p:cBhvr>
                                        <p:cTn id="95" dur="1" fill="hold">
                                          <p:stCondLst>
                                            <p:cond delay="0"/>
                                          </p:stCondLst>
                                        </p:cTn>
                                        <p:tgtEl>
                                          <p:spTgt spid="3"/>
                                        </p:tgtEl>
                                        <p:attrNameLst>
                                          <p:attrName>style.visibility</p:attrName>
                                        </p:attrNameLst>
                                      </p:cBhvr>
                                      <p:to>
                                        <p:strVal val="visible"/>
                                      </p:to>
                                    </p:set>
                                    <p:animEffect transition="in" filter="fade">
                                      <p:cBhvr>
                                        <p:cTn id="96" dur="500"/>
                                        <p:tgtEl>
                                          <p:spTgt spid="3"/>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grpId="0" nodeType="clickEffect">
                                  <p:stCondLst>
                                    <p:cond delay="0"/>
                                  </p:stCondLst>
                                  <p:childTnLst>
                                    <p:set>
                                      <p:cBhvr>
                                        <p:cTn id="100" dur="1" fill="hold">
                                          <p:stCondLst>
                                            <p:cond delay="0"/>
                                          </p:stCondLst>
                                        </p:cTn>
                                        <p:tgtEl>
                                          <p:spTgt spid="25"/>
                                        </p:tgtEl>
                                        <p:attrNameLst>
                                          <p:attrName>style.visibility</p:attrName>
                                        </p:attrNameLst>
                                      </p:cBhvr>
                                      <p:to>
                                        <p:strVal val="visible"/>
                                      </p:to>
                                    </p:set>
                                    <p:animEffect transition="in" filter="fade">
                                      <p:cBhvr>
                                        <p:cTn id="101" dur="500"/>
                                        <p:tgtEl>
                                          <p:spTgt spid="25"/>
                                        </p:tgtEl>
                                      </p:cBhvr>
                                    </p:animEffect>
                                  </p:childTnLst>
                                </p:cTn>
                              </p:par>
                            </p:childTnLst>
                          </p:cTn>
                        </p:par>
                      </p:childTnLst>
                    </p:cTn>
                  </p:par>
                  <p:par>
                    <p:cTn id="102" fill="hold">
                      <p:stCondLst>
                        <p:cond delay="indefinite"/>
                      </p:stCondLst>
                      <p:childTnLst>
                        <p:par>
                          <p:cTn id="103" fill="hold">
                            <p:stCondLst>
                              <p:cond delay="0"/>
                            </p:stCondLst>
                            <p:childTnLst>
                              <p:par>
                                <p:cTn id="104" presetID="10" presetClass="entr" presetSubtype="0" fill="hold" grpId="0" nodeType="clickEffect">
                                  <p:stCondLst>
                                    <p:cond delay="0"/>
                                  </p:stCondLst>
                                  <p:childTnLst>
                                    <p:set>
                                      <p:cBhvr>
                                        <p:cTn id="105" dur="1" fill="hold">
                                          <p:stCondLst>
                                            <p:cond delay="0"/>
                                          </p:stCondLst>
                                        </p:cTn>
                                        <p:tgtEl>
                                          <p:spTgt spid="40"/>
                                        </p:tgtEl>
                                        <p:attrNameLst>
                                          <p:attrName>style.visibility</p:attrName>
                                        </p:attrNameLst>
                                      </p:cBhvr>
                                      <p:to>
                                        <p:strVal val="visible"/>
                                      </p:to>
                                    </p:set>
                                    <p:animEffect transition="in" filter="fade">
                                      <p:cBhvr>
                                        <p:cTn id="106"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P spid="14" grpId="0"/>
      <p:bldP spid="15" grpId="0"/>
      <p:bldP spid="16" grpId="0"/>
      <p:bldP spid="17" grpId="0"/>
      <p:bldP spid="18" grpId="0" animBg="1"/>
      <p:bldP spid="19" grpId="0"/>
      <p:bldP spid="20" grpId="0"/>
      <p:bldP spid="21" grpId="0"/>
      <p:bldP spid="22" grpId="0"/>
      <p:bldP spid="23" grpId="0"/>
      <p:bldP spid="24" grpId="0"/>
      <p:bldP spid="25" grpId="0"/>
      <p:bldP spid="27" grpId="0"/>
      <p:bldP spid="28" grpId="0"/>
      <p:bldP spid="29" grpId="0"/>
      <p:bldP spid="30" grpId="0"/>
      <p:bldP spid="31" grpId="0"/>
      <p:bldP spid="38" grpId="0"/>
      <p:bldP spid="4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77777B3-D529-4F08-B899-4FA5A08272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11762" y="2383246"/>
            <a:ext cx="556767" cy="615140"/>
          </a:xfrm>
          <a:prstGeom prst="rect">
            <a:avLst/>
          </a:prstGeom>
          <a:ln w="12700">
            <a:solidFill>
              <a:schemeClr val="tx1"/>
            </a:solidFill>
          </a:ln>
        </p:spPr>
      </p:pic>
      <p:pic>
        <p:nvPicPr>
          <p:cNvPr id="7" name="Picture 6">
            <a:extLst>
              <a:ext uri="{FF2B5EF4-FFF2-40B4-BE49-F238E27FC236}">
                <a16:creationId xmlns:a16="http://schemas.microsoft.com/office/drawing/2014/main" id="{2D7D8124-06BE-4E06-8970-F7BDDBB4DF5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11763" y="3138854"/>
            <a:ext cx="573089" cy="573089"/>
          </a:xfrm>
          <a:prstGeom prst="rect">
            <a:avLst/>
          </a:prstGeom>
          <a:ln w="12700">
            <a:solidFill>
              <a:schemeClr val="tx1"/>
            </a:solidFill>
          </a:ln>
        </p:spPr>
      </p:pic>
      <p:pic>
        <p:nvPicPr>
          <p:cNvPr id="8" name="Picture 7">
            <a:extLst>
              <a:ext uri="{FF2B5EF4-FFF2-40B4-BE49-F238E27FC236}">
                <a16:creationId xmlns:a16="http://schemas.microsoft.com/office/drawing/2014/main" id="{56DA2854-B641-4B77-B314-C90B78D0C0B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95440" y="3877425"/>
            <a:ext cx="573090" cy="573090"/>
          </a:xfrm>
          <a:prstGeom prst="rect">
            <a:avLst/>
          </a:prstGeom>
          <a:ln w="12700">
            <a:solidFill>
              <a:schemeClr val="tx1"/>
            </a:solidFill>
          </a:ln>
        </p:spPr>
      </p:pic>
      <p:sp>
        <p:nvSpPr>
          <p:cNvPr id="12" name="TextBox 11">
            <a:extLst>
              <a:ext uri="{FF2B5EF4-FFF2-40B4-BE49-F238E27FC236}">
                <a16:creationId xmlns:a16="http://schemas.microsoft.com/office/drawing/2014/main" id="{709ABBDE-BE97-4D5A-8D25-21A27A1AAADC}"/>
              </a:ext>
            </a:extLst>
          </p:cNvPr>
          <p:cNvSpPr txBox="1"/>
          <p:nvPr/>
        </p:nvSpPr>
        <p:spPr>
          <a:xfrm>
            <a:off x="552787" y="2490765"/>
            <a:ext cx="1296637" cy="461665"/>
          </a:xfrm>
          <a:prstGeom prst="rect">
            <a:avLst/>
          </a:prstGeom>
          <a:noFill/>
        </p:spPr>
        <p:txBody>
          <a:bodyPr wrap="none" rtlCol="0">
            <a:spAutoFit/>
          </a:bodyPr>
          <a:lstStyle/>
          <a:p>
            <a:pPr algn="ctr"/>
            <a:r>
              <a:rPr lang="en-US" sz="2400" dirty="0">
                <a:latin typeface="Arial Nova Light" panose="020B0304020202020204" pitchFamily="34" charset="0"/>
              </a:rPr>
              <a:t>Baseline</a:t>
            </a:r>
          </a:p>
        </p:txBody>
      </p:sp>
      <p:sp>
        <p:nvSpPr>
          <p:cNvPr id="13" name="TextBox 12">
            <a:extLst>
              <a:ext uri="{FF2B5EF4-FFF2-40B4-BE49-F238E27FC236}">
                <a16:creationId xmlns:a16="http://schemas.microsoft.com/office/drawing/2014/main" id="{893D1E93-F51B-4339-BB3F-464873ECB544}"/>
              </a:ext>
            </a:extLst>
          </p:cNvPr>
          <p:cNvSpPr txBox="1"/>
          <p:nvPr/>
        </p:nvSpPr>
        <p:spPr>
          <a:xfrm>
            <a:off x="363377" y="3262798"/>
            <a:ext cx="1675460" cy="461665"/>
          </a:xfrm>
          <a:prstGeom prst="rect">
            <a:avLst/>
          </a:prstGeom>
          <a:noFill/>
        </p:spPr>
        <p:txBody>
          <a:bodyPr wrap="none" rtlCol="0">
            <a:spAutoFit/>
          </a:bodyPr>
          <a:lstStyle/>
          <a:p>
            <a:pPr algn="ctr"/>
            <a:r>
              <a:rPr lang="en-US" sz="2400" dirty="0">
                <a:solidFill>
                  <a:srgbClr val="6E1D6D"/>
                </a:solidFill>
                <a:latin typeface="Arial Nova Light" panose="020B0304020202020204" pitchFamily="34" charset="0"/>
              </a:rPr>
              <a:t>Acquisition</a:t>
            </a:r>
          </a:p>
        </p:txBody>
      </p:sp>
      <p:sp>
        <p:nvSpPr>
          <p:cNvPr id="14" name="TextBox 13">
            <a:extLst>
              <a:ext uri="{FF2B5EF4-FFF2-40B4-BE49-F238E27FC236}">
                <a16:creationId xmlns:a16="http://schemas.microsoft.com/office/drawing/2014/main" id="{BF5989F1-8A14-49A6-9AFF-FAB5711CFDB7}"/>
              </a:ext>
            </a:extLst>
          </p:cNvPr>
          <p:cNvSpPr txBox="1"/>
          <p:nvPr/>
        </p:nvSpPr>
        <p:spPr>
          <a:xfrm>
            <a:off x="441122" y="3979304"/>
            <a:ext cx="1519968" cy="461665"/>
          </a:xfrm>
          <a:prstGeom prst="rect">
            <a:avLst/>
          </a:prstGeom>
          <a:noFill/>
        </p:spPr>
        <p:txBody>
          <a:bodyPr wrap="none" rtlCol="0">
            <a:spAutoFit/>
          </a:bodyPr>
          <a:lstStyle/>
          <a:p>
            <a:pPr algn="ctr"/>
            <a:r>
              <a:rPr lang="en-US" sz="2400" dirty="0">
                <a:solidFill>
                  <a:srgbClr val="42775A"/>
                </a:solidFill>
                <a:latin typeface="Arial Nova Light" panose="020B0304020202020204" pitchFamily="34" charset="0"/>
              </a:rPr>
              <a:t>Extinction</a:t>
            </a:r>
          </a:p>
        </p:txBody>
      </p:sp>
      <p:sp>
        <p:nvSpPr>
          <p:cNvPr id="16" name="TextBox 15">
            <a:extLst>
              <a:ext uri="{FF2B5EF4-FFF2-40B4-BE49-F238E27FC236}">
                <a16:creationId xmlns:a16="http://schemas.microsoft.com/office/drawing/2014/main" id="{FC066D81-16D3-467B-A846-7828F61650AC}"/>
              </a:ext>
            </a:extLst>
          </p:cNvPr>
          <p:cNvSpPr txBox="1"/>
          <p:nvPr/>
        </p:nvSpPr>
        <p:spPr>
          <a:xfrm>
            <a:off x="3181034" y="1654349"/>
            <a:ext cx="1685078" cy="523220"/>
          </a:xfrm>
          <a:prstGeom prst="rect">
            <a:avLst/>
          </a:prstGeom>
          <a:noFill/>
        </p:spPr>
        <p:txBody>
          <a:bodyPr wrap="none" rtlCol="0">
            <a:spAutoFit/>
          </a:bodyPr>
          <a:lstStyle/>
          <a:p>
            <a:pPr algn="ctr"/>
            <a:r>
              <a:rPr lang="en-US" sz="2800" dirty="0">
                <a:solidFill>
                  <a:srgbClr val="CA3F20"/>
                </a:solidFill>
                <a:latin typeface="Arial Nova Light" panose="020B0304020202020204" pitchFamily="34" charset="0"/>
              </a:rPr>
              <a:t>Encoding</a:t>
            </a:r>
            <a:endParaRPr lang="en-US" dirty="0">
              <a:solidFill>
                <a:srgbClr val="CA3F20"/>
              </a:solidFill>
              <a:latin typeface="Arial Nova Light" panose="020B0304020202020204" pitchFamily="34" charset="0"/>
            </a:endParaRPr>
          </a:p>
        </p:txBody>
      </p:sp>
      <p:grpSp>
        <p:nvGrpSpPr>
          <p:cNvPr id="55" name="Group 54">
            <a:extLst>
              <a:ext uri="{FF2B5EF4-FFF2-40B4-BE49-F238E27FC236}">
                <a16:creationId xmlns:a16="http://schemas.microsoft.com/office/drawing/2014/main" id="{2F4DDAC0-8AFC-4B63-947C-BB5E4CEE29FE}"/>
              </a:ext>
            </a:extLst>
          </p:cNvPr>
          <p:cNvGrpSpPr/>
          <p:nvPr/>
        </p:nvGrpSpPr>
        <p:grpSpPr>
          <a:xfrm>
            <a:off x="3213691" y="2490765"/>
            <a:ext cx="1632856" cy="408214"/>
            <a:chOff x="3213691" y="2490765"/>
            <a:chExt cx="1632856" cy="408214"/>
          </a:xfrm>
        </p:grpSpPr>
        <p:sp>
          <p:nvSpPr>
            <p:cNvPr id="17" name="Rectangle 16">
              <a:extLst>
                <a:ext uri="{FF2B5EF4-FFF2-40B4-BE49-F238E27FC236}">
                  <a16:creationId xmlns:a16="http://schemas.microsoft.com/office/drawing/2014/main" id="{00356C19-395A-49D1-B8A2-269EB160D02E}"/>
                </a:ext>
              </a:extLst>
            </p:cNvPr>
            <p:cNvSpPr/>
            <p:nvPr/>
          </p:nvSpPr>
          <p:spPr>
            <a:xfrm>
              <a:off x="3213691" y="2490765"/>
              <a:ext cx="408214" cy="408214"/>
            </a:xfrm>
            <a:prstGeom prst="rect">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Light" panose="020B0304020202020204" pitchFamily="34" charset="0"/>
              </a:endParaRPr>
            </a:p>
          </p:txBody>
        </p:sp>
        <p:sp>
          <p:nvSpPr>
            <p:cNvPr id="18" name="Rectangle 17">
              <a:extLst>
                <a:ext uri="{FF2B5EF4-FFF2-40B4-BE49-F238E27FC236}">
                  <a16:creationId xmlns:a16="http://schemas.microsoft.com/office/drawing/2014/main" id="{E22F2F17-B0FC-4265-9E90-BF1B5E5855C6}"/>
                </a:ext>
              </a:extLst>
            </p:cNvPr>
            <p:cNvSpPr/>
            <p:nvPr/>
          </p:nvSpPr>
          <p:spPr>
            <a:xfrm>
              <a:off x="3621905" y="2490765"/>
              <a:ext cx="408214" cy="408214"/>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Light" panose="020B0304020202020204" pitchFamily="34" charset="0"/>
              </a:endParaRPr>
            </a:p>
          </p:txBody>
        </p:sp>
        <p:sp>
          <p:nvSpPr>
            <p:cNvPr id="19" name="Rectangle 18">
              <a:extLst>
                <a:ext uri="{FF2B5EF4-FFF2-40B4-BE49-F238E27FC236}">
                  <a16:creationId xmlns:a16="http://schemas.microsoft.com/office/drawing/2014/main" id="{85E4B691-3AE0-4353-9318-E145B0A286AD}"/>
                </a:ext>
              </a:extLst>
            </p:cNvPr>
            <p:cNvSpPr/>
            <p:nvPr/>
          </p:nvSpPr>
          <p:spPr>
            <a:xfrm>
              <a:off x="4030119" y="2490765"/>
              <a:ext cx="408214" cy="4082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Light" panose="020B0304020202020204" pitchFamily="34" charset="0"/>
              </a:endParaRPr>
            </a:p>
          </p:txBody>
        </p:sp>
        <p:sp>
          <p:nvSpPr>
            <p:cNvPr id="20" name="Rectangle 19">
              <a:extLst>
                <a:ext uri="{FF2B5EF4-FFF2-40B4-BE49-F238E27FC236}">
                  <a16:creationId xmlns:a16="http://schemas.microsoft.com/office/drawing/2014/main" id="{68C39E19-F843-4F1F-A65B-13A0EBC8D301}"/>
                </a:ext>
              </a:extLst>
            </p:cNvPr>
            <p:cNvSpPr/>
            <p:nvPr/>
          </p:nvSpPr>
          <p:spPr>
            <a:xfrm>
              <a:off x="4438333" y="2490765"/>
              <a:ext cx="408214" cy="408214"/>
            </a:xfrm>
            <a:prstGeom prst="rect">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Light" panose="020B0304020202020204" pitchFamily="34" charset="0"/>
              </a:endParaRPr>
            </a:p>
          </p:txBody>
        </p:sp>
      </p:grpSp>
      <p:grpSp>
        <p:nvGrpSpPr>
          <p:cNvPr id="56" name="Group 55">
            <a:extLst>
              <a:ext uri="{FF2B5EF4-FFF2-40B4-BE49-F238E27FC236}">
                <a16:creationId xmlns:a16="http://schemas.microsoft.com/office/drawing/2014/main" id="{8C6AA00C-B7BB-4FC3-9282-F90ECA128D10}"/>
              </a:ext>
            </a:extLst>
          </p:cNvPr>
          <p:cNvGrpSpPr/>
          <p:nvPr/>
        </p:nvGrpSpPr>
        <p:grpSpPr>
          <a:xfrm>
            <a:off x="3212745" y="3256448"/>
            <a:ext cx="1632856" cy="408214"/>
            <a:chOff x="3212745" y="3256448"/>
            <a:chExt cx="1632856" cy="408214"/>
          </a:xfrm>
        </p:grpSpPr>
        <p:sp>
          <p:nvSpPr>
            <p:cNvPr id="21" name="Rectangle 20">
              <a:extLst>
                <a:ext uri="{FF2B5EF4-FFF2-40B4-BE49-F238E27FC236}">
                  <a16:creationId xmlns:a16="http://schemas.microsoft.com/office/drawing/2014/main" id="{02C40A7E-EFF6-4335-B882-E28598486576}"/>
                </a:ext>
              </a:extLst>
            </p:cNvPr>
            <p:cNvSpPr/>
            <p:nvPr/>
          </p:nvSpPr>
          <p:spPr>
            <a:xfrm>
              <a:off x="3212745" y="3256448"/>
              <a:ext cx="408214" cy="408214"/>
            </a:xfrm>
            <a:prstGeom prst="rect">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Light" panose="020B0304020202020204" pitchFamily="34" charset="0"/>
              </a:endParaRPr>
            </a:p>
          </p:txBody>
        </p:sp>
        <p:sp>
          <p:nvSpPr>
            <p:cNvPr id="22" name="Rectangle 21">
              <a:extLst>
                <a:ext uri="{FF2B5EF4-FFF2-40B4-BE49-F238E27FC236}">
                  <a16:creationId xmlns:a16="http://schemas.microsoft.com/office/drawing/2014/main" id="{17047257-2816-467F-B22B-9D53CECAA8AB}"/>
                </a:ext>
              </a:extLst>
            </p:cNvPr>
            <p:cNvSpPr/>
            <p:nvPr/>
          </p:nvSpPr>
          <p:spPr>
            <a:xfrm>
              <a:off x="3620959" y="3256448"/>
              <a:ext cx="408214" cy="4082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Light" panose="020B0304020202020204" pitchFamily="34" charset="0"/>
              </a:endParaRPr>
            </a:p>
          </p:txBody>
        </p:sp>
        <p:sp>
          <p:nvSpPr>
            <p:cNvPr id="23" name="Rectangle 22">
              <a:extLst>
                <a:ext uri="{FF2B5EF4-FFF2-40B4-BE49-F238E27FC236}">
                  <a16:creationId xmlns:a16="http://schemas.microsoft.com/office/drawing/2014/main" id="{E540EA9E-DC54-4B20-A747-8E36F9D28A69}"/>
                </a:ext>
              </a:extLst>
            </p:cNvPr>
            <p:cNvSpPr/>
            <p:nvPr/>
          </p:nvSpPr>
          <p:spPr>
            <a:xfrm>
              <a:off x="4029173" y="3256448"/>
              <a:ext cx="408214" cy="408214"/>
            </a:xfrm>
            <a:prstGeom prst="rect">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Light" panose="020B0304020202020204" pitchFamily="34" charset="0"/>
              </a:endParaRPr>
            </a:p>
          </p:txBody>
        </p:sp>
        <p:sp>
          <p:nvSpPr>
            <p:cNvPr id="24" name="Rectangle 23">
              <a:extLst>
                <a:ext uri="{FF2B5EF4-FFF2-40B4-BE49-F238E27FC236}">
                  <a16:creationId xmlns:a16="http://schemas.microsoft.com/office/drawing/2014/main" id="{8CE5326D-026D-4DAF-862F-F1B7179CFF8D}"/>
                </a:ext>
              </a:extLst>
            </p:cNvPr>
            <p:cNvSpPr/>
            <p:nvPr/>
          </p:nvSpPr>
          <p:spPr>
            <a:xfrm>
              <a:off x="4437387" y="3256448"/>
              <a:ext cx="408214" cy="408214"/>
            </a:xfrm>
            <a:prstGeom prst="rect">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Light" panose="020B0304020202020204" pitchFamily="34" charset="0"/>
              </a:endParaRPr>
            </a:p>
          </p:txBody>
        </p:sp>
      </p:grpSp>
      <p:grpSp>
        <p:nvGrpSpPr>
          <p:cNvPr id="57" name="Group 56">
            <a:extLst>
              <a:ext uri="{FF2B5EF4-FFF2-40B4-BE49-F238E27FC236}">
                <a16:creationId xmlns:a16="http://schemas.microsoft.com/office/drawing/2014/main" id="{79C2E06F-E53E-401F-AE36-A915E31FB660}"/>
              </a:ext>
            </a:extLst>
          </p:cNvPr>
          <p:cNvGrpSpPr/>
          <p:nvPr/>
        </p:nvGrpSpPr>
        <p:grpSpPr>
          <a:xfrm>
            <a:off x="3213691" y="4007300"/>
            <a:ext cx="1632856" cy="408214"/>
            <a:chOff x="3213691" y="4007300"/>
            <a:chExt cx="1632856" cy="408214"/>
          </a:xfrm>
        </p:grpSpPr>
        <p:sp>
          <p:nvSpPr>
            <p:cNvPr id="25" name="Rectangle 24">
              <a:extLst>
                <a:ext uri="{FF2B5EF4-FFF2-40B4-BE49-F238E27FC236}">
                  <a16:creationId xmlns:a16="http://schemas.microsoft.com/office/drawing/2014/main" id="{405DF657-FD92-4303-8E24-1A628C1FA173}"/>
                </a:ext>
              </a:extLst>
            </p:cNvPr>
            <p:cNvSpPr/>
            <p:nvPr/>
          </p:nvSpPr>
          <p:spPr>
            <a:xfrm>
              <a:off x="3213691" y="4007300"/>
              <a:ext cx="408214" cy="4082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Light" panose="020B0304020202020204" pitchFamily="34" charset="0"/>
              </a:endParaRPr>
            </a:p>
          </p:txBody>
        </p:sp>
        <p:sp>
          <p:nvSpPr>
            <p:cNvPr id="26" name="Rectangle 25">
              <a:extLst>
                <a:ext uri="{FF2B5EF4-FFF2-40B4-BE49-F238E27FC236}">
                  <a16:creationId xmlns:a16="http://schemas.microsoft.com/office/drawing/2014/main" id="{C6AC7900-5C03-4867-9604-36D9040B3207}"/>
                </a:ext>
              </a:extLst>
            </p:cNvPr>
            <p:cNvSpPr/>
            <p:nvPr/>
          </p:nvSpPr>
          <p:spPr>
            <a:xfrm>
              <a:off x="3621905" y="4007300"/>
              <a:ext cx="408214" cy="408214"/>
            </a:xfrm>
            <a:prstGeom prst="rect">
              <a:avLst/>
            </a:prstGeom>
            <a:solidFill>
              <a:schemeClr val="tx1">
                <a:lumMod val="95000"/>
                <a:lumOff val="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Light" panose="020B0304020202020204" pitchFamily="34" charset="0"/>
              </a:endParaRPr>
            </a:p>
          </p:txBody>
        </p:sp>
        <p:sp>
          <p:nvSpPr>
            <p:cNvPr id="27" name="Rectangle 26">
              <a:extLst>
                <a:ext uri="{FF2B5EF4-FFF2-40B4-BE49-F238E27FC236}">
                  <a16:creationId xmlns:a16="http://schemas.microsoft.com/office/drawing/2014/main" id="{DD23B549-68D3-4EDD-8F00-D4A9BCE2E188}"/>
                </a:ext>
              </a:extLst>
            </p:cNvPr>
            <p:cNvSpPr/>
            <p:nvPr/>
          </p:nvSpPr>
          <p:spPr>
            <a:xfrm>
              <a:off x="4030119" y="4007300"/>
              <a:ext cx="408214" cy="408214"/>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Light" panose="020B0304020202020204" pitchFamily="34" charset="0"/>
              </a:endParaRPr>
            </a:p>
          </p:txBody>
        </p:sp>
        <p:sp>
          <p:nvSpPr>
            <p:cNvPr id="28" name="Rectangle 27">
              <a:extLst>
                <a:ext uri="{FF2B5EF4-FFF2-40B4-BE49-F238E27FC236}">
                  <a16:creationId xmlns:a16="http://schemas.microsoft.com/office/drawing/2014/main" id="{A06CC846-2D46-43F4-BC7E-C5C12C640054}"/>
                </a:ext>
              </a:extLst>
            </p:cNvPr>
            <p:cNvSpPr/>
            <p:nvPr/>
          </p:nvSpPr>
          <p:spPr>
            <a:xfrm>
              <a:off x="4438333" y="4007300"/>
              <a:ext cx="408214" cy="408214"/>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Light" panose="020B0304020202020204" pitchFamily="34" charset="0"/>
              </a:endParaRPr>
            </a:p>
          </p:txBody>
        </p:sp>
      </p:grpSp>
      <p:grpSp>
        <p:nvGrpSpPr>
          <p:cNvPr id="58" name="Group 57">
            <a:extLst>
              <a:ext uri="{FF2B5EF4-FFF2-40B4-BE49-F238E27FC236}">
                <a16:creationId xmlns:a16="http://schemas.microsoft.com/office/drawing/2014/main" id="{2B082CCF-8958-4C2B-B7B7-0ED7367BFE48}"/>
              </a:ext>
            </a:extLst>
          </p:cNvPr>
          <p:cNvGrpSpPr/>
          <p:nvPr/>
        </p:nvGrpSpPr>
        <p:grpSpPr>
          <a:xfrm>
            <a:off x="6721101" y="2496975"/>
            <a:ext cx="1632856" cy="408214"/>
            <a:chOff x="6721101" y="2496975"/>
            <a:chExt cx="1632856" cy="408214"/>
          </a:xfrm>
        </p:grpSpPr>
        <p:sp>
          <p:nvSpPr>
            <p:cNvPr id="36" name="Rectangle 35">
              <a:extLst>
                <a:ext uri="{FF2B5EF4-FFF2-40B4-BE49-F238E27FC236}">
                  <a16:creationId xmlns:a16="http://schemas.microsoft.com/office/drawing/2014/main" id="{64FA7C8B-E82A-415E-AA6E-38ABE86CAD84}"/>
                </a:ext>
              </a:extLst>
            </p:cNvPr>
            <p:cNvSpPr/>
            <p:nvPr/>
          </p:nvSpPr>
          <p:spPr>
            <a:xfrm>
              <a:off x="6721101" y="2496975"/>
              <a:ext cx="408214" cy="408214"/>
            </a:xfrm>
            <a:prstGeom prst="rect">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Light" panose="020B0304020202020204" pitchFamily="34" charset="0"/>
              </a:endParaRPr>
            </a:p>
          </p:txBody>
        </p:sp>
        <p:sp>
          <p:nvSpPr>
            <p:cNvPr id="37" name="Rectangle 36">
              <a:extLst>
                <a:ext uri="{FF2B5EF4-FFF2-40B4-BE49-F238E27FC236}">
                  <a16:creationId xmlns:a16="http://schemas.microsoft.com/office/drawing/2014/main" id="{B7B37EF9-0AB4-40EF-BBE0-70669C9EC811}"/>
                </a:ext>
              </a:extLst>
            </p:cNvPr>
            <p:cNvSpPr/>
            <p:nvPr/>
          </p:nvSpPr>
          <p:spPr>
            <a:xfrm>
              <a:off x="7129315" y="2496975"/>
              <a:ext cx="408214" cy="408214"/>
            </a:xfrm>
            <a:prstGeom prst="rect">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Light" panose="020B0304020202020204" pitchFamily="34" charset="0"/>
              </a:endParaRPr>
            </a:p>
          </p:txBody>
        </p:sp>
        <p:sp>
          <p:nvSpPr>
            <p:cNvPr id="38" name="Rectangle 37">
              <a:extLst>
                <a:ext uri="{FF2B5EF4-FFF2-40B4-BE49-F238E27FC236}">
                  <a16:creationId xmlns:a16="http://schemas.microsoft.com/office/drawing/2014/main" id="{DE45779D-96C1-41B1-B3DB-6C62AAC6E595}"/>
                </a:ext>
              </a:extLst>
            </p:cNvPr>
            <p:cNvSpPr/>
            <p:nvPr/>
          </p:nvSpPr>
          <p:spPr>
            <a:xfrm>
              <a:off x="7537529" y="2496975"/>
              <a:ext cx="408214" cy="4082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Light" panose="020B0304020202020204" pitchFamily="34" charset="0"/>
              </a:endParaRPr>
            </a:p>
          </p:txBody>
        </p:sp>
        <p:sp>
          <p:nvSpPr>
            <p:cNvPr id="39" name="Rectangle 38">
              <a:extLst>
                <a:ext uri="{FF2B5EF4-FFF2-40B4-BE49-F238E27FC236}">
                  <a16:creationId xmlns:a16="http://schemas.microsoft.com/office/drawing/2014/main" id="{D01376DF-CFEF-4798-A2E7-9EDD753EEB30}"/>
                </a:ext>
              </a:extLst>
            </p:cNvPr>
            <p:cNvSpPr/>
            <p:nvPr/>
          </p:nvSpPr>
          <p:spPr>
            <a:xfrm>
              <a:off x="7945743" y="2496975"/>
              <a:ext cx="408214" cy="408214"/>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Light" panose="020B0304020202020204" pitchFamily="34" charset="0"/>
              </a:endParaRPr>
            </a:p>
          </p:txBody>
        </p:sp>
      </p:grpSp>
      <p:grpSp>
        <p:nvGrpSpPr>
          <p:cNvPr id="59" name="Group 58">
            <a:extLst>
              <a:ext uri="{FF2B5EF4-FFF2-40B4-BE49-F238E27FC236}">
                <a16:creationId xmlns:a16="http://schemas.microsoft.com/office/drawing/2014/main" id="{DF352C2F-C853-4D42-92D2-F417EA4D1306}"/>
              </a:ext>
            </a:extLst>
          </p:cNvPr>
          <p:cNvGrpSpPr/>
          <p:nvPr/>
        </p:nvGrpSpPr>
        <p:grpSpPr>
          <a:xfrm>
            <a:off x="6720155" y="3262658"/>
            <a:ext cx="1632856" cy="408214"/>
            <a:chOff x="6720155" y="3262658"/>
            <a:chExt cx="1632856" cy="408214"/>
          </a:xfrm>
        </p:grpSpPr>
        <p:sp>
          <p:nvSpPr>
            <p:cNvPr id="40" name="Rectangle 39">
              <a:extLst>
                <a:ext uri="{FF2B5EF4-FFF2-40B4-BE49-F238E27FC236}">
                  <a16:creationId xmlns:a16="http://schemas.microsoft.com/office/drawing/2014/main" id="{E67190AB-71FA-4DDC-A368-CDE9BC291E98}"/>
                </a:ext>
              </a:extLst>
            </p:cNvPr>
            <p:cNvSpPr/>
            <p:nvPr/>
          </p:nvSpPr>
          <p:spPr>
            <a:xfrm>
              <a:off x="6720155" y="3262658"/>
              <a:ext cx="408214" cy="408214"/>
            </a:xfrm>
            <a:prstGeom prst="rect">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Light" panose="020B0304020202020204" pitchFamily="34" charset="0"/>
              </a:endParaRPr>
            </a:p>
          </p:txBody>
        </p:sp>
        <p:sp>
          <p:nvSpPr>
            <p:cNvPr id="41" name="Rectangle 40">
              <a:extLst>
                <a:ext uri="{FF2B5EF4-FFF2-40B4-BE49-F238E27FC236}">
                  <a16:creationId xmlns:a16="http://schemas.microsoft.com/office/drawing/2014/main" id="{7D37F10E-9DAE-4201-88CE-6FE1C838F73F}"/>
                </a:ext>
              </a:extLst>
            </p:cNvPr>
            <p:cNvSpPr/>
            <p:nvPr/>
          </p:nvSpPr>
          <p:spPr>
            <a:xfrm>
              <a:off x="7128369" y="3262658"/>
              <a:ext cx="408214" cy="4082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Light" panose="020B0304020202020204" pitchFamily="34" charset="0"/>
              </a:endParaRPr>
            </a:p>
          </p:txBody>
        </p:sp>
        <p:sp>
          <p:nvSpPr>
            <p:cNvPr id="42" name="Rectangle 41">
              <a:extLst>
                <a:ext uri="{FF2B5EF4-FFF2-40B4-BE49-F238E27FC236}">
                  <a16:creationId xmlns:a16="http://schemas.microsoft.com/office/drawing/2014/main" id="{1AEA1E0D-A4AC-4A1C-B9A7-219AFE257A6D}"/>
                </a:ext>
              </a:extLst>
            </p:cNvPr>
            <p:cNvSpPr/>
            <p:nvPr/>
          </p:nvSpPr>
          <p:spPr>
            <a:xfrm>
              <a:off x="7536583" y="3262658"/>
              <a:ext cx="408214" cy="408214"/>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Light" panose="020B0304020202020204" pitchFamily="34" charset="0"/>
              </a:endParaRPr>
            </a:p>
          </p:txBody>
        </p:sp>
        <p:sp>
          <p:nvSpPr>
            <p:cNvPr id="43" name="Rectangle 42">
              <a:extLst>
                <a:ext uri="{FF2B5EF4-FFF2-40B4-BE49-F238E27FC236}">
                  <a16:creationId xmlns:a16="http://schemas.microsoft.com/office/drawing/2014/main" id="{F74116D3-D124-4AA6-A8BC-2E854B50971E}"/>
                </a:ext>
              </a:extLst>
            </p:cNvPr>
            <p:cNvSpPr/>
            <p:nvPr/>
          </p:nvSpPr>
          <p:spPr>
            <a:xfrm>
              <a:off x="7944797" y="3262658"/>
              <a:ext cx="408214" cy="408214"/>
            </a:xfrm>
            <a:prstGeom prst="rect">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Light" panose="020B0304020202020204" pitchFamily="34" charset="0"/>
              </a:endParaRPr>
            </a:p>
          </p:txBody>
        </p:sp>
      </p:grpSp>
      <p:grpSp>
        <p:nvGrpSpPr>
          <p:cNvPr id="60" name="Group 59">
            <a:extLst>
              <a:ext uri="{FF2B5EF4-FFF2-40B4-BE49-F238E27FC236}">
                <a16:creationId xmlns:a16="http://schemas.microsoft.com/office/drawing/2014/main" id="{1C84DCAB-B647-4417-A929-5719DA1CC923}"/>
              </a:ext>
            </a:extLst>
          </p:cNvPr>
          <p:cNvGrpSpPr/>
          <p:nvPr/>
        </p:nvGrpSpPr>
        <p:grpSpPr>
          <a:xfrm>
            <a:off x="6721101" y="4013510"/>
            <a:ext cx="1632856" cy="408214"/>
            <a:chOff x="6721101" y="4013510"/>
            <a:chExt cx="1632856" cy="408214"/>
          </a:xfrm>
        </p:grpSpPr>
        <p:sp>
          <p:nvSpPr>
            <p:cNvPr id="44" name="Rectangle 43">
              <a:extLst>
                <a:ext uri="{FF2B5EF4-FFF2-40B4-BE49-F238E27FC236}">
                  <a16:creationId xmlns:a16="http://schemas.microsoft.com/office/drawing/2014/main" id="{CC64F988-AFF4-4D32-B093-C3C102393BFA}"/>
                </a:ext>
              </a:extLst>
            </p:cNvPr>
            <p:cNvSpPr/>
            <p:nvPr/>
          </p:nvSpPr>
          <p:spPr>
            <a:xfrm>
              <a:off x="6721101" y="4013510"/>
              <a:ext cx="408214" cy="4082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Light" panose="020B0304020202020204" pitchFamily="34" charset="0"/>
              </a:endParaRPr>
            </a:p>
          </p:txBody>
        </p:sp>
        <p:sp>
          <p:nvSpPr>
            <p:cNvPr id="45" name="Rectangle 44">
              <a:extLst>
                <a:ext uri="{FF2B5EF4-FFF2-40B4-BE49-F238E27FC236}">
                  <a16:creationId xmlns:a16="http://schemas.microsoft.com/office/drawing/2014/main" id="{630299E1-81FB-4CAB-A2A0-04E568688BBC}"/>
                </a:ext>
              </a:extLst>
            </p:cNvPr>
            <p:cNvSpPr/>
            <p:nvPr/>
          </p:nvSpPr>
          <p:spPr>
            <a:xfrm>
              <a:off x="7129315" y="4013510"/>
              <a:ext cx="408214" cy="408214"/>
            </a:xfrm>
            <a:prstGeom prst="rect">
              <a:avLst/>
            </a:prstGeom>
            <a:solidFill>
              <a:schemeClr val="tx1">
                <a:lumMod val="95000"/>
                <a:lumOff val="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Light" panose="020B0304020202020204" pitchFamily="34" charset="0"/>
              </a:endParaRPr>
            </a:p>
          </p:txBody>
        </p:sp>
        <p:sp>
          <p:nvSpPr>
            <p:cNvPr id="46" name="Rectangle 45">
              <a:extLst>
                <a:ext uri="{FF2B5EF4-FFF2-40B4-BE49-F238E27FC236}">
                  <a16:creationId xmlns:a16="http://schemas.microsoft.com/office/drawing/2014/main" id="{0006B989-6C2C-43F2-A05A-AE7B52791602}"/>
                </a:ext>
              </a:extLst>
            </p:cNvPr>
            <p:cNvSpPr/>
            <p:nvPr/>
          </p:nvSpPr>
          <p:spPr>
            <a:xfrm>
              <a:off x="7537529" y="4013510"/>
              <a:ext cx="408214" cy="4082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Light" panose="020B0304020202020204" pitchFamily="34" charset="0"/>
              </a:endParaRPr>
            </a:p>
          </p:txBody>
        </p:sp>
        <p:sp>
          <p:nvSpPr>
            <p:cNvPr id="47" name="Rectangle 46">
              <a:extLst>
                <a:ext uri="{FF2B5EF4-FFF2-40B4-BE49-F238E27FC236}">
                  <a16:creationId xmlns:a16="http://schemas.microsoft.com/office/drawing/2014/main" id="{4B3DCAE1-CEC5-4FAE-91E0-BBEE9391F58C}"/>
                </a:ext>
              </a:extLst>
            </p:cNvPr>
            <p:cNvSpPr/>
            <p:nvPr/>
          </p:nvSpPr>
          <p:spPr>
            <a:xfrm>
              <a:off x="7945743" y="4013510"/>
              <a:ext cx="408214" cy="408214"/>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Light" panose="020B0304020202020204" pitchFamily="34" charset="0"/>
              </a:endParaRPr>
            </a:p>
          </p:txBody>
        </p:sp>
      </p:grpSp>
      <p:sp>
        <p:nvSpPr>
          <p:cNvPr id="48" name="TextBox 47">
            <a:extLst>
              <a:ext uri="{FF2B5EF4-FFF2-40B4-BE49-F238E27FC236}">
                <a16:creationId xmlns:a16="http://schemas.microsoft.com/office/drawing/2014/main" id="{D3B8ABC4-7669-4CF1-AE0B-E1F94B405AC3}"/>
              </a:ext>
            </a:extLst>
          </p:cNvPr>
          <p:cNvSpPr txBox="1"/>
          <p:nvPr/>
        </p:nvSpPr>
        <p:spPr>
          <a:xfrm>
            <a:off x="6812089" y="1665334"/>
            <a:ext cx="1503104" cy="523220"/>
          </a:xfrm>
          <a:prstGeom prst="rect">
            <a:avLst/>
          </a:prstGeom>
          <a:noFill/>
        </p:spPr>
        <p:txBody>
          <a:bodyPr wrap="none" rtlCol="0">
            <a:spAutoFit/>
          </a:bodyPr>
          <a:lstStyle/>
          <a:p>
            <a:pPr algn="ctr"/>
            <a:r>
              <a:rPr lang="en-US" sz="2800" dirty="0">
                <a:solidFill>
                  <a:srgbClr val="429EB5"/>
                </a:solidFill>
                <a:latin typeface="Arial Nova Light" panose="020B0304020202020204" pitchFamily="34" charset="0"/>
              </a:rPr>
              <a:t>Retrieval</a:t>
            </a:r>
            <a:endParaRPr lang="en-US" dirty="0">
              <a:solidFill>
                <a:srgbClr val="429EB5"/>
              </a:solidFill>
              <a:latin typeface="Arial Nova Light" panose="020B0304020202020204" pitchFamily="34" charset="0"/>
            </a:endParaRPr>
          </a:p>
        </p:txBody>
      </p:sp>
      <p:pic>
        <p:nvPicPr>
          <p:cNvPr id="49" name="Picture 48">
            <a:extLst>
              <a:ext uri="{FF2B5EF4-FFF2-40B4-BE49-F238E27FC236}">
                <a16:creationId xmlns:a16="http://schemas.microsoft.com/office/drawing/2014/main" id="{7A693311-807F-44F6-AC67-6557EB6469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05534" y="2383246"/>
            <a:ext cx="556767" cy="615140"/>
          </a:xfrm>
          <a:prstGeom prst="rect">
            <a:avLst/>
          </a:prstGeom>
          <a:ln w="12700">
            <a:solidFill>
              <a:schemeClr val="tx1"/>
            </a:solidFill>
          </a:ln>
        </p:spPr>
      </p:pic>
      <p:pic>
        <p:nvPicPr>
          <p:cNvPr id="50" name="Picture 49">
            <a:extLst>
              <a:ext uri="{FF2B5EF4-FFF2-40B4-BE49-F238E27FC236}">
                <a16:creationId xmlns:a16="http://schemas.microsoft.com/office/drawing/2014/main" id="{C7F6389C-8670-46F1-8F4C-2E9E1E6D2DD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05535" y="3138854"/>
            <a:ext cx="573089" cy="573089"/>
          </a:xfrm>
          <a:prstGeom prst="rect">
            <a:avLst/>
          </a:prstGeom>
          <a:ln w="12700">
            <a:solidFill>
              <a:schemeClr val="tx1"/>
            </a:solidFill>
          </a:ln>
        </p:spPr>
      </p:pic>
      <p:pic>
        <p:nvPicPr>
          <p:cNvPr id="51" name="Picture 50">
            <a:extLst>
              <a:ext uri="{FF2B5EF4-FFF2-40B4-BE49-F238E27FC236}">
                <a16:creationId xmlns:a16="http://schemas.microsoft.com/office/drawing/2014/main" id="{C29DA17A-4D05-4751-99AC-FC868A00B57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89212" y="3877425"/>
            <a:ext cx="573090" cy="573090"/>
          </a:xfrm>
          <a:prstGeom prst="rect">
            <a:avLst/>
          </a:prstGeom>
          <a:ln w="12700">
            <a:solidFill>
              <a:schemeClr val="tx1"/>
            </a:solidFill>
          </a:ln>
        </p:spPr>
      </p:pic>
      <p:sp>
        <p:nvSpPr>
          <p:cNvPr id="52" name="TextBox 51">
            <a:extLst>
              <a:ext uri="{FF2B5EF4-FFF2-40B4-BE49-F238E27FC236}">
                <a16:creationId xmlns:a16="http://schemas.microsoft.com/office/drawing/2014/main" id="{A3E1F7C4-EB6F-465B-BF91-31A8A9FDD7AF}"/>
              </a:ext>
            </a:extLst>
          </p:cNvPr>
          <p:cNvSpPr txBox="1"/>
          <p:nvPr/>
        </p:nvSpPr>
        <p:spPr>
          <a:xfrm>
            <a:off x="9960104" y="2493126"/>
            <a:ext cx="1296637" cy="461665"/>
          </a:xfrm>
          <a:prstGeom prst="rect">
            <a:avLst/>
          </a:prstGeom>
          <a:noFill/>
        </p:spPr>
        <p:txBody>
          <a:bodyPr wrap="none" rtlCol="0">
            <a:spAutoFit/>
          </a:bodyPr>
          <a:lstStyle/>
          <a:p>
            <a:pPr algn="ctr"/>
            <a:r>
              <a:rPr lang="en-US" sz="2400" dirty="0">
                <a:latin typeface="Arial Nova Light" panose="020B0304020202020204" pitchFamily="34" charset="0"/>
              </a:rPr>
              <a:t>Baseline</a:t>
            </a:r>
          </a:p>
        </p:txBody>
      </p:sp>
      <p:sp>
        <p:nvSpPr>
          <p:cNvPr id="53" name="TextBox 52">
            <a:extLst>
              <a:ext uri="{FF2B5EF4-FFF2-40B4-BE49-F238E27FC236}">
                <a16:creationId xmlns:a16="http://schemas.microsoft.com/office/drawing/2014/main" id="{90109CF6-D520-4097-8429-7F1FAD2B2EEA}"/>
              </a:ext>
            </a:extLst>
          </p:cNvPr>
          <p:cNvSpPr txBox="1"/>
          <p:nvPr/>
        </p:nvSpPr>
        <p:spPr>
          <a:xfrm>
            <a:off x="9770694" y="3265159"/>
            <a:ext cx="1675460" cy="461665"/>
          </a:xfrm>
          <a:prstGeom prst="rect">
            <a:avLst/>
          </a:prstGeom>
          <a:noFill/>
        </p:spPr>
        <p:txBody>
          <a:bodyPr wrap="none" rtlCol="0">
            <a:spAutoFit/>
          </a:bodyPr>
          <a:lstStyle/>
          <a:p>
            <a:pPr algn="ctr"/>
            <a:r>
              <a:rPr lang="en-US" sz="2400" dirty="0">
                <a:solidFill>
                  <a:srgbClr val="6E1D6D"/>
                </a:solidFill>
                <a:latin typeface="Arial Nova Light" panose="020B0304020202020204" pitchFamily="34" charset="0"/>
              </a:rPr>
              <a:t>Acquisition</a:t>
            </a:r>
          </a:p>
        </p:txBody>
      </p:sp>
      <p:sp>
        <p:nvSpPr>
          <p:cNvPr id="54" name="TextBox 53">
            <a:extLst>
              <a:ext uri="{FF2B5EF4-FFF2-40B4-BE49-F238E27FC236}">
                <a16:creationId xmlns:a16="http://schemas.microsoft.com/office/drawing/2014/main" id="{9ABAD969-367C-4E1C-85E5-9357020FA3CA}"/>
              </a:ext>
            </a:extLst>
          </p:cNvPr>
          <p:cNvSpPr txBox="1"/>
          <p:nvPr/>
        </p:nvSpPr>
        <p:spPr>
          <a:xfrm>
            <a:off x="9848439" y="3981665"/>
            <a:ext cx="1519968" cy="461665"/>
          </a:xfrm>
          <a:prstGeom prst="rect">
            <a:avLst/>
          </a:prstGeom>
          <a:noFill/>
        </p:spPr>
        <p:txBody>
          <a:bodyPr wrap="none" rtlCol="0">
            <a:spAutoFit/>
          </a:bodyPr>
          <a:lstStyle/>
          <a:p>
            <a:pPr algn="ctr"/>
            <a:r>
              <a:rPr lang="en-US" sz="2400" dirty="0">
                <a:solidFill>
                  <a:srgbClr val="42775A"/>
                </a:solidFill>
                <a:latin typeface="Arial Nova Light" panose="020B0304020202020204" pitchFamily="34" charset="0"/>
              </a:rPr>
              <a:t>Extinction</a:t>
            </a:r>
          </a:p>
        </p:txBody>
      </p:sp>
      <p:sp>
        <p:nvSpPr>
          <p:cNvPr id="61" name="TextBox 60">
            <a:extLst>
              <a:ext uri="{FF2B5EF4-FFF2-40B4-BE49-F238E27FC236}">
                <a16:creationId xmlns:a16="http://schemas.microsoft.com/office/drawing/2014/main" id="{ECF7199C-4F8B-457F-BAC8-1B271DD53D67}"/>
              </a:ext>
            </a:extLst>
          </p:cNvPr>
          <p:cNvSpPr txBox="1"/>
          <p:nvPr/>
        </p:nvSpPr>
        <p:spPr>
          <a:xfrm>
            <a:off x="5374756" y="1742278"/>
            <a:ext cx="982883" cy="369332"/>
          </a:xfrm>
          <a:prstGeom prst="rect">
            <a:avLst/>
          </a:prstGeom>
          <a:noFill/>
        </p:spPr>
        <p:txBody>
          <a:bodyPr wrap="square" rtlCol="0">
            <a:spAutoFit/>
          </a:bodyPr>
          <a:lstStyle/>
          <a:p>
            <a:pPr algn="ctr"/>
            <a:r>
              <a:rPr lang="en-US" dirty="0">
                <a:latin typeface="Arial Nova Light" panose="020B0304020202020204" pitchFamily="34" charset="0"/>
              </a:rPr>
              <a:t>-24hrs-</a:t>
            </a:r>
          </a:p>
        </p:txBody>
      </p:sp>
      <p:sp>
        <p:nvSpPr>
          <p:cNvPr id="65" name="TextBox 64">
            <a:extLst>
              <a:ext uri="{FF2B5EF4-FFF2-40B4-BE49-F238E27FC236}">
                <a16:creationId xmlns:a16="http://schemas.microsoft.com/office/drawing/2014/main" id="{EE8FD468-6D69-41D7-B6E5-3586BC95E197}"/>
              </a:ext>
            </a:extLst>
          </p:cNvPr>
          <p:cNvSpPr txBox="1"/>
          <p:nvPr/>
        </p:nvSpPr>
        <p:spPr>
          <a:xfrm>
            <a:off x="1039034" y="5459599"/>
            <a:ext cx="1691825" cy="369332"/>
          </a:xfrm>
          <a:prstGeom prst="rect">
            <a:avLst/>
          </a:prstGeom>
          <a:noFill/>
        </p:spPr>
        <p:txBody>
          <a:bodyPr wrap="square" rtlCol="0">
            <a:spAutoFit/>
          </a:bodyPr>
          <a:lstStyle/>
          <a:p>
            <a:pPr algn="ctr"/>
            <a:r>
              <a:rPr lang="en-US" dirty="0">
                <a:latin typeface="Arial Nova Light" panose="020B0304020202020204" pitchFamily="34" charset="0"/>
              </a:rPr>
              <a:t>Neural Activity</a:t>
            </a:r>
          </a:p>
        </p:txBody>
      </p:sp>
      <p:sp>
        <p:nvSpPr>
          <p:cNvPr id="66" name="Rectangle 65">
            <a:extLst>
              <a:ext uri="{FF2B5EF4-FFF2-40B4-BE49-F238E27FC236}">
                <a16:creationId xmlns:a16="http://schemas.microsoft.com/office/drawing/2014/main" id="{4B621FDE-5753-4ABE-8CD9-C9621FE6756A}"/>
              </a:ext>
            </a:extLst>
          </p:cNvPr>
          <p:cNvSpPr/>
          <p:nvPr/>
        </p:nvSpPr>
        <p:spPr>
          <a:xfrm rot="5400000">
            <a:off x="1733105" y="5201357"/>
            <a:ext cx="303684" cy="1583872"/>
          </a:xfrm>
          <a:prstGeom prst="rect">
            <a:avLst/>
          </a:prstGeom>
          <a:gradFill flip="none" rotWithShape="1">
            <a:gsLst>
              <a:gs pos="0">
                <a:schemeClr val="bg1"/>
              </a:gs>
              <a:gs pos="100000">
                <a:schemeClr val="tx1"/>
              </a:gs>
            </a:gsLst>
            <a:path path="circle">
              <a:fillToRect l="50000" t="130000" r="50000" b="-30000"/>
            </a:path>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Light" panose="020B0304020202020204" pitchFamily="34" charset="0"/>
            </a:endParaRPr>
          </a:p>
        </p:txBody>
      </p:sp>
      <p:sp>
        <p:nvSpPr>
          <p:cNvPr id="67" name="TextBox 66">
            <a:extLst>
              <a:ext uri="{FF2B5EF4-FFF2-40B4-BE49-F238E27FC236}">
                <a16:creationId xmlns:a16="http://schemas.microsoft.com/office/drawing/2014/main" id="{CDB982AE-5A3F-47D2-A610-7107E39B3187}"/>
              </a:ext>
            </a:extLst>
          </p:cNvPr>
          <p:cNvSpPr txBox="1"/>
          <p:nvPr/>
        </p:nvSpPr>
        <p:spPr>
          <a:xfrm>
            <a:off x="2549579" y="5769687"/>
            <a:ext cx="933963" cy="369332"/>
          </a:xfrm>
          <a:prstGeom prst="rect">
            <a:avLst/>
          </a:prstGeom>
          <a:noFill/>
        </p:spPr>
        <p:txBody>
          <a:bodyPr wrap="square" rtlCol="0">
            <a:spAutoFit/>
          </a:bodyPr>
          <a:lstStyle/>
          <a:p>
            <a:pPr algn="ctr"/>
            <a:r>
              <a:rPr lang="en-US" dirty="0">
                <a:latin typeface="Arial Nova Light" panose="020B0304020202020204" pitchFamily="34" charset="0"/>
              </a:rPr>
              <a:t>High</a:t>
            </a:r>
          </a:p>
        </p:txBody>
      </p:sp>
      <p:sp>
        <p:nvSpPr>
          <p:cNvPr id="68" name="TextBox 67">
            <a:extLst>
              <a:ext uri="{FF2B5EF4-FFF2-40B4-BE49-F238E27FC236}">
                <a16:creationId xmlns:a16="http://schemas.microsoft.com/office/drawing/2014/main" id="{E78BE8AA-CFD9-40D3-A406-49C79E9D9FF2}"/>
              </a:ext>
            </a:extLst>
          </p:cNvPr>
          <p:cNvSpPr txBox="1"/>
          <p:nvPr/>
        </p:nvSpPr>
        <p:spPr>
          <a:xfrm>
            <a:off x="311523" y="5775803"/>
            <a:ext cx="933963" cy="369332"/>
          </a:xfrm>
          <a:prstGeom prst="rect">
            <a:avLst/>
          </a:prstGeom>
          <a:noFill/>
        </p:spPr>
        <p:txBody>
          <a:bodyPr wrap="square" rtlCol="0">
            <a:spAutoFit/>
          </a:bodyPr>
          <a:lstStyle/>
          <a:p>
            <a:pPr algn="ctr"/>
            <a:r>
              <a:rPr lang="en-US" dirty="0">
                <a:latin typeface="Arial Nova Light" panose="020B0304020202020204" pitchFamily="34" charset="0"/>
              </a:rPr>
              <a:t>Low</a:t>
            </a:r>
          </a:p>
        </p:txBody>
      </p:sp>
      <p:sp>
        <p:nvSpPr>
          <p:cNvPr id="62" name="TextBox 61">
            <a:extLst>
              <a:ext uri="{FF2B5EF4-FFF2-40B4-BE49-F238E27FC236}">
                <a16:creationId xmlns:a16="http://schemas.microsoft.com/office/drawing/2014/main" id="{7359D641-8427-41DF-84FA-90C68810DB63}"/>
              </a:ext>
            </a:extLst>
          </p:cNvPr>
          <p:cNvSpPr txBox="1"/>
          <p:nvPr/>
        </p:nvSpPr>
        <p:spPr>
          <a:xfrm>
            <a:off x="1236476" y="303888"/>
            <a:ext cx="8723628" cy="646331"/>
          </a:xfrm>
          <a:prstGeom prst="rect">
            <a:avLst/>
          </a:prstGeom>
          <a:noFill/>
        </p:spPr>
        <p:txBody>
          <a:bodyPr wrap="square">
            <a:spAutoFit/>
          </a:bodyPr>
          <a:lstStyle/>
          <a:p>
            <a:pPr marL="0" indent="0">
              <a:buNone/>
            </a:pPr>
            <a:r>
              <a:rPr lang="en-US" sz="3600" dirty="0">
                <a:latin typeface="Arial Nova Light" panose="020B0304020202020204" pitchFamily="34" charset="0"/>
              </a:rPr>
              <a:t>Encoding-Retrieval Similarity (ERS)</a:t>
            </a:r>
          </a:p>
        </p:txBody>
      </p:sp>
      <p:sp>
        <p:nvSpPr>
          <p:cNvPr id="63" name="TextBox 62">
            <a:extLst>
              <a:ext uri="{FF2B5EF4-FFF2-40B4-BE49-F238E27FC236}">
                <a16:creationId xmlns:a16="http://schemas.microsoft.com/office/drawing/2014/main" id="{39339600-6736-4180-A118-B844ACE915FB}"/>
              </a:ext>
            </a:extLst>
          </p:cNvPr>
          <p:cNvSpPr txBox="1"/>
          <p:nvPr/>
        </p:nvSpPr>
        <p:spPr>
          <a:xfrm>
            <a:off x="1295400" y="996338"/>
            <a:ext cx="6096000" cy="400110"/>
          </a:xfrm>
          <a:prstGeom prst="rect">
            <a:avLst/>
          </a:prstGeom>
          <a:noFill/>
        </p:spPr>
        <p:txBody>
          <a:bodyPr wrap="square">
            <a:spAutoFit/>
          </a:bodyPr>
          <a:lstStyle/>
          <a:p>
            <a:pPr marL="0" indent="0">
              <a:buNone/>
            </a:pPr>
            <a:r>
              <a:rPr lang="en-US" sz="2000" dirty="0">
                <a:latin typeface="Arial Nova Light" panose="020B0304020202020204" pitchFamily="34" charset="0"/>
              </a:rPr>
              <a:t>Correlation</a:t>
            </a:r>
            <a:r>
              <a:rPr lang="en-US" sz="1800" dirty="0">
                <a:latin typeface="Arial Nova Light" panose="020B0304020202020204" pitchFamily="34" charset="0"/>
              </a:rPr>
              <a:t> of neural activity from encoding to retrieval</a:t>
            </a:r>
          </a:p>
        </p:txBody>
      </p:sp>
    </p:spTree>
    <p:extLst>
      <p:ext uri="{BB962C8B-B14F-4D97-AF65-F5344CB8AC3E}">
        <p14:creationId xmlns:p14="http://schemas.microsoft.com/office/powerpoint/2010/main" val="3599993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fade">
                                      <p:cBhvr>
                                        <p:cTn id="14" dur="500"/>
                                        <p:tgtEl>
                                          <p:spTgt spid="13"/>
                                        </p:tgtEl>
                                      </p:cBhvr>
                                    </p:animEffect>
                                  </p:childTnLst>
                                </p:cTn>
                              </p:par>
                              <p:par>
                                <p:cTn id="15" presetID="10"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500"/>
                                        <p:tgtEl>
                                          <p:spTgt spid="14"/>
                                        </p:tgtEl>
                                      </p:cBhvr>
                                    </p:animEffect>
                                  </p:childTnLst>
                                </p:cTn>
                              </p:par>
                              <p:par>
                                <p:cTn id="22" presetID="10" presetClass="entr" presetSubtype="0" fill="hold"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500"/>
                                        <p:tgtEl>
                                          <p:spTgt spid="16"/>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65"/>
                                        </p:tgtEl>
                                        <p:attrNameLst>
                                          <p:attrName>style.visibility</p:attrName>
                                        </p:attrNameLst>
                                      </p:cBhvr>
                                      <p:to>
                                        <p:strVal val="visible"/>
                                      </p:to>
                                    </p:set>
                                    <p:animEffect transition="in" filter="fade">
                                      <p:cBhvr>
                                        <p:cTn id="32" dur="500"/>
                                        <p:tgtEl>
                                          <p:spTgt spid="65"/>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66"/>
                                        </p:tgtEl>
                                        <p:attrNameLst>
                                          <p:attrName>style.visibility</p:attrName>
                                        </p:attrNameLst>
                                      </p:cBhvr>
                                      <p:to>
                                        <p:strVal val="visible"/>
                                      </p:to>
                                    </p:set>
                                    <p:animEffect transition="in" filter="fade">
                                      <p:cBhvr>
                                        <p:cTn id="35" dur="500"/>
                                        <p:tgtEl>
                                          <p:spTgt spid="66"/>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67"/>
                                        </p:tgtEl>
                                        <p:attrNameLst>
                                          <p:attrName>style.visibility</p:attrName>
                                        </p:attrNameLst>
                                      </p:cBhvr>
                                      <p:to>
                                        <p:strVal val="visible"/>
                                      </p:to>
                                    </p:set>
                                    <p:animEffect transition="in" filter="fade">
                                      <p:cBhvr>
                                        <p:cTn id="38" dur="500"/>
                                        <p:tgtEl>
                                          <p:spTgt spid="67"/>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68"/>
                                        </p:tgtEl>
                                        <p:attrNameLst>
                                          <p:attrName>style.visibility</p:attrName>
                                        </p:attrNameLst>
                                      </p:cBhvr>
                                      <p:to>
                                        <p:strVal val="visible"/>
                                      </p:to>
                                    </p:set>
                                    <p:animEffect transition="in" filter="fade">
                                      <p:cBhvr>
                                        <p:cTn id="41" dur="500"/>
                                        <p:tgtEl>
                                          <p:spTgt spid="68"/>
                                        </p:tgtEl>
                                      </p:cBhvr>
                                    </p:animEffect>
                                  </p:childTnLst>
                                </p:cTn>
                              </p:par>
                            </p:childTnLst>
                          </p:cTn>
                        </p:par>
                        <p:par>
                          <p:cTn id="42" fill="hold">
                            <p:stCondLst>
                              <p:cond delay="500"/>
                            </p:stCondLst>
                            <p:childTnLst>
                              <p:par>
                                <p:cTn id="43" presetID="22" presetClass="entr" presetSubtype="8" fill="hold" nodeType="afterEffect">
                                  <p:stCondLst>
                                    <p:cond delay="0"/>
                                  </p:stCondLst>
                                  <p:childTnLst>
                                    <p:set>
                                      <p:cBhvr>
                                        <p:cTn id="44" dur="1" fill="hold">
                                          <p:stCondLst>
                                            <p:cond delay="0"/>
                                          </p:stCondLst>
                                        </p:cTn>
                                        <p:tgtEl>
                                          <p:spTgt spid="55"/>
                                        </p:tgtEl>
                                        <p:attrNameLst>
                                          <p:attrName>style.visibility</p:attrName>
                                        </p:attrNameLst>
                                      </p:cBhvr>
                                      <p:to>
                                        <p:strVal val="visible"/>
                                      </p:to>
                                    </p:set>
                                    <p:animEffect transition="in" filter="wipe(left)">
                                      <p:cBhvr>
                                        <p:cTn id="45" dur="500"/>
                                        <p:tgtEl>
                                          <p:spTgt spid="55"/>
                                        </p:tgtEl>
                                      </p:cBhvr>
                                    </p:animEffect>
                                  </p:childTnLst>
                                </p:cTn>
                              </p:par>
                            </p:childTnLst>
                          </p:cTn>
                        </p:par>
                        <p:par>
                          <p:cTn id="46" fill="hold">
                            <p:stCondLst>
                              <p:cond delay="1000"/>
                            </p:stCondLst>
                            <p:childTnLst>
                              <p:par>
                                <p:cTn id="47" presetID="22" presetClass="entr" presetSubtype="8" fill="hold" nodeType="afterEffect">
                                  <p:stCondLst>
                                    <p:cond delay="0"/>
                                  </p:stCondLst>
                                  <p:childTnLst>
                                    <p:set>
                                      <p:cBhvr>
                                        <p:cTn id="48" dur="1" fill="hold">
                                          <p:stCondLst>
                                            <p:cond delay="0"/>
                                          </p:stCondLst>
                                        </p:cTn>
                                        <p:tgtEl>
                                          <p:spTgt spid="56"/>
                                        </p:tgtEl>
                                        <p:attrNameLst>
                                          <p:attrName>style.visibility</p:attrName>
                                        </p:attrNameLst>
                                      </p:cBhvr>
                                      <p:to>
                                        <p:strVal val="visible"/>
                                      </p:to>
                                    </p:set>
                                    <p:animEffect transition="in" filter="wipe(left)">
                                      <p:cBhvr>
                                        <p:cTn id="49" dur="500"/>
                                        <p:tgtEl>
                                          <p:spTgt spid="56"/>
                                        </p:tgtEl>
                                      </p:cBhvr>
                                    </p:animEffect>
                                  </p:childTnLst>
                                </p:cTn>
                              </p:par>
                            </p:childTnLst>
                          </p:cTn>
                        </p:par>
                        <p:par>
                          <p:cTn id="50" fill="hold">
                            <p:stCondLst>
                              <p:cond delay="1500"/>
                            </p:stCondLst>
                            <p:childTnLst>
                              <p:par>
                                <p:cTn id="51" presetID="22" presetClass="entr" presetSubtype="8" fill="hold" nodeType="afterEffect">
                                  <p:stCondLst>
                                    <p:cond delay="0"/>
                                  </p:stCondLst>
                                  <p:childTnLst>
                                    <p:set>
                                      <p:cBhvr>
                                        <p:cTn id="52" dur="1" fill="hold">
                                          <p:stCondLst>
                                            <p:cond delay="0"/>
                                          </p:stCondLst>
                                        </p:cTn>
                                        <p:tgtEl>
                                          <p:spTgt spid="57"/>
                                        </p:tgtEl>
                                        <p:attrNameLst>
                                          <p:attrName>style.visibility</p:attrName>
                                        </p:attrNameLst>
                                      </p:cBhvr>
                                      <p:to>
                                        <p:strVal val="visible"/>
                                      </p:to>
                                    </p:set>
                                    <p:animEffect transition="in" filter="wipe(left)">
                                      <p:cBhvr>
                                        <p:cTn id="53" dur="500"/>
                                        <p:tgtEl>
                                          <p:spTgt spid="57"/>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61"/>
                                        </p:tgtEl>
                                        <p:attrNameLst>
                                          <p:attrName>style.visibility</p:attrName>
                                        </p:attrNameLst>
                                      </p:cBhvr>
                                      <p:to>
                                        <p:strVal val="visible"/>
                                      </p:to>
                                    </p:set>
                                    <p:animEffect transition="in" filter="fade">
                                      <p:cBhvr>
                                        <p:cTn id="58" dur="500"/>
                                        <p:tgtEl>
                                          <p:spTgt spid="61"/>
                                        </p:tgtEl>
                                      </p:cBhvr>
                                    </p:animEffect>
                                  </p:childTnLst>
                                </p:cTn>
                              </p:par>
                            </p:childTnLst>
                          </p:cTn>
                        </p:par>
                        <p:par>
                          <p:cTn id="59" fill="hold">
                            <p:stCondLst>
                              <p:cond delay="500"/>
                            </p:stCondLst>
                            <p:childTnLst>
                              <p:par>
                                <p:cTn id="60" presetID="10" presetClass="entr" presetSubtype="0" fill="hold" nodeType="afterEffect">
                                  <p:stCondLst>
                                    <p:cond delay="0"/>
                                  </p:stCondLst>
                                  <p:childTnLst>
                                    <p:set>
                                      <p:cBhvr>
                                        <p:cTn id="61" dur="1" fill="hold">
                                          <p:stCondLst>
                                            <p:cond delay="0"/>
                                          </p:stCondLst>
                                        </p:cTn>
                                        <p:tgtEl>
                                          <p:spTgt spid="49"/>
                                        </p:tgtEl>
                                        <p:attrNameLst>
                                          <p:attrName>style.visibility</p:attrName>
                                        </p:attrNameLst>
                                      </p:cBhvr>
                                      <p:to>
                                        <p:strVal val="visible"/>
                                      </p:to>
                                    </p:set>
                                    <p:animEffect transition="in" filter="fade">
                                      <p:cBhvr>
                                        <p:cTn id="62" dur="500"/>
                                        <p:tgtEl>
                                          <p:spTgt spid="49"/>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52"/>
                                        </p:tgtEl>
                                        <p:attrNameLst>
                                          <p:attrName>style.visibility</p:attrName>
                                        </p:attrNameLst>
                                      </p:cBhvr>
                                      <p:to>
                                        <p:strVal val="visible"/>
                                      </p:to>
                                    </p:set>
                                    <p:animEffect transition="in" filter="fade">
                                      <p:cBhvr>
                                        <p:cTn id="65" dur="500"/>
                                        <p:tgtEl>
                                          <p:spTgt spid="52"/>
                                        </p:tgtEl>
                                      </p:cBhvr>
                                    </p:animEffect>
                                  </p:childTnLst>
                                </p:cTn>
                              </p:par>
                            </p:childTnLst>
                          </p:cTn>
                        </p:par>
                        <p:par>
                          <p:cTn id="66" fill="hold">
                            <p:stCondLst>
                              <p:cond delay="1000"/>
                            </p:stCondLst>
                            <p:childTnLst>
                              <p:par>
                                <p:cTn id="67" presetID="10" presetClass="entr" presetSubtype="0" fill="hold" nodeType="afterEffect">
                                  <p:stCondLst>
                                    <p:cond delay="0"/>
                                  </p:stCondLst>
                                  <p:childTnLst>
                                    <p:set>
                                      <p:cBhvr>
                                        <p:cTn id="68" dur="1" fill="hold">
                                          <p:stCondLst>
                                            <p:cond delay="0"/>
                                          </p:stCondLst>
                                        </p:cTn>
                                        <p:tgtEl>
                                          <p:spTgt spid="50"/>
                                        </p:tgtEl>
                                        <p:attrNameLst>
                                          <p:attrName>style.visibility</p:attrName>
                                        </p:attrNameLst>
                                      </p:cBhvr>
                                      <p:to>
                                        <p:strVal val="visible"/>
                                      </p:to>
                                    </p:set>
                                    <p:animEffect transition="in" filter="fade">
                                      <p:cBhvr>
                                        <p:cTn id="69" dur="500"/>
                                        <p:tgtEl>
                                          <p:spTgt spid="50"/>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53"/>
                                        </p:tgtEl>
                                        <p:attrNameLst>
                                          <p:attrName>style.visibility</p:attrName>
                                        </p:attrNameLst>
                                      </p:cBhvr>
                                      <p:to>
                                        <p:strVal val="visible"/>
                                      </p:to>
                                    </p:set>
                                    <p:animEffect transition="in" filter="fade">
                                      <p:cBhvr>
                                        <p:cTn id="72" dur="500"/>
                                        <p:tgtEl>
                                          <p:spTgt spid="53"/>
                                        </p:tgtEl>
                                      </p:cBhvr>
                                    </p:animEffect>
                                  </p:childTnLst>
                                </p:cTn>
                              </p:par>
                            </p:childTnLst>
                          </p:cTn>
                        </p:par>
                        <p:par>
                          <p:cTn id="73" fill="hold">
                            <p:stCondLst>
                              <p:cond delay="1500"/>
                            </p:stCondLst>
                            <p:childTnLst>
                              <p:par>
                                <p:cTn id="74" presetID="10" presetClass="entr" presetSubtype="0" fill="hold" nodeType="afterEffect">
                                  <p:stCondLst>
                                    <p:cond delay="0"/>
                                  </p:stCondLst>
                                  <p:childTnLst>
                                    <p:set>
                                      <p:cBhvr>
                                        <p:cTn id="75" dur="1" fill="hold">
                                          <p:stCondLst>
                                            <p:cond delay="0"/>
                                          </p:stCondLst>
                                        </p:cTn>
                                        <p:tgtEl>
                                          <p:spTgt spid="51"/>
                                        </p:tgtEl>
                                        <p:attrNameLst>
                                          <p:attrName>style.visibility</p:attrName>
                                        </p:attrNameLst>
                                      </p:cBhvr>
                                      <p:to>
                                        <p:strVal val="visible"/>
                                      </p:to>
                                    </p:set>
                                    <p:animEffect transition="in" filter="fade">
                                      <p:cBhvr>
                                        <p:cTn id="76" dur="500"/>
                                        <p:tgtEl>
                                          <p:spTgt spid="51"/>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54"/>
                                        </p:tgtEl>
                                        <p:attrNameLst>
                                          <p:attrName>style.visibility</p:attrName>
                                        </p:attrNameLst>
                                      </p:cBhvr>
                                      <p:to>
                                        <p:strVal val="visible"/>
                                      </p:to>
                                    </p:set>
                                    <p:animEffect transition="in" filter="fade">
                                      <p:cBhvr>
                                        <p:cTn id="79" dur="500"/>
                                        <p:tgtEl>
                                          <p:spTgt spid="54"/>
                                        </p:tgtEl>
                                      </p:cBhvr>
                                    </p:animEffect>
                                  </p:childTnLst>
                                </p:cTn>
                              </p:par>
                            </p:childTnLst>
                          </p:cTn>
                        </p:par>
                        <p:par>
                          <p:cTn id="80" fill="hold">
                            <p:stCondLst>
                              <p:cond delay="2000"/>
                            </p:stCondLst>
                            <p:childTnLst>
                              <p:par>
                                <p:cTn id="81" presetID="10" presetClass="entr" presetSubtype="0" fill="hold" grpId="0" nodeType="afterEffect">
                                  <p:stCondLst>
                                    <p:cond delay="0"/>
                                  </p:stCondLst>
                                  <p:childTnLst>
                                    <p:set>
                                      <p:cBhvr>
                                        <p:cTn id="82" dur="1" fill="hold">
                                          <p:stCondLst>
                                            <p:cond delay="0"/>
                                          </p:stCondLst>
                                        </p:cTn>
                                        <p:tgtEl>
                                          <p:spTgt spid="48"/>
                                        </p:tgtEl>
                                        <p:attrNameLst>
                                          <p:attrName>style.visibility</p:attrName>
                                        </p:attrNameLst>
                                      </p:cBhvr>
                                      <p:to>
                                        <p:strVal val="visible"/>
                                      </p:to>
                                    </p:set>
                                    <p:animEffect transition="in" filter="fade">
                                      <p:cBhvr>
                                        <p:cTn id="83" dur="500"/>
                                        <p:tgtEl>
                                          <p:spTgt spid="48"/>
                                        </p:tgtEl>
                                      </p:cBhvr>
                                    </p:animEffect>
                                  </p:childTnLst>
                                </p:cTn>
                              </p:par>
                              <p:par>
                                <p:cTn id="84" presetID="22" presetClass="entr" presetSubtype="2" fill="hold" nodeType="withEffect">
                                  <p:stCondLst>
                                    <p:cond delay="0"/>
                                  </p:stCondLst>
                                  <p:childTnLst>
                                    <p:set>
                                      <p:cBhvr>
                                        <p:cTn id="85" dur="1" fill="hold">
                                          <p:stCondLst>
                                            <p:cond delay="0"/>
                                          </p:stCondLst>
                                        </p:cTn>
                                        <p:tgtEl>
                                          <p:spTgt spid="58"/>
                                        </p:tgtEl>
                                        <p:attrNameLst>
                                          <p:attrName>style.visibility</p:attrName>
                                        </p:attrNameLst>
                                      </p:cBhvr>
                                      <p:to>
                                        <p:strVal val="visible"/>
                                      </p:to>
                                    </p:set>
                                    <p:animEffect transition="in" filter="wipe(right)">
                                      <p:cBhvr>
                                        <p:cTn id="86" dur="500"/>
                                        <p:tgtEl>
                                          <p:spTgt spid="58"/>
                                        </p:tgtEl>
                                      </p:cBhvr>
                                    </p:animEffect>
                                  </p:childTnLst>
                                </p:cTn>
                              </p:par>
                              <p:par>
                                <p:cTn id="87" presetID="22" presetClass="entr" presetSubtype="2" fill="hold" nodeType="withEffect">
                                  <p:stCondLst>
                                    <p:cond delay="0"/>
                                  </p:stCondLst>
                                  <p:childTnLst>
                                    <p:set>
                                      <p:cBhvr>
                                        <p:cTn id="88" dur="1" fill="hold">
                                          <p:stCondLst>
                                            <p:cond delay="0"/>
                                          </p:stCondLst>
                                        </p:cTn>
                                        <p:tgtEl>
                                          <p:spTgt spid="59"/>
                                        </p:tgtEl>
                                        <p:attrNameLst>
                                          <p:attrName>style.visibility</p:attrName>
                                        </p:attrNameLst>
                                      </p:cBhvr>
                                      <p:to>
                                        <p:strVal val="visible"/>
                                      </p:to>
                                    </p:set>
                                    <p:animEffect transition="in" filter="wipe(right)">
                                      <p:cBhvr>
                                        <p:cTn id="89" dur="500"/>
                                        <p:tgtEl>
                                          <p:spTgt spid="59"/>
                                        </p:tgtEl>
                                      </p:cBhvr>
                                    </p:animEffect>
                                  </p:childTnLst>
                                </p:cTn>
                              </p:par>
                              <p:par>
                                <p:cTn id="90" presetID="22" presetClass="entr" presetSubtype="2" fill="hold" nodeType="withEffect">
                                  <p:stCondLst>
                                    <p:cond delay="0"/>
                                  </p:stCondLst>
                                  <p:childTnLst>
                                    <p:set>
                                      <p:cBhvr>
                                        <p:cTn id="91" dur="1" fill="hold">
                                          <p:stCondLst>
                                            <p:cond delay="0"/>
                                          </p:stCondLst>
                                        </p:cTn>
                                        <p:tgtEl>
                                          <p:spTgt spid="60"/>
                                        </p:tgtEl>
                                        <p:attrNameLst>
                                          <p:attrName>style.visibility</p:attrName>
                                        </p:attrNameLst>
                                      </p:cBhvr>
                                      <p:to>
                                        <p:strVal val="visible"/>
                                      </p:to>
                                    </p:set>
                                    <p:animEffect transition="in" filter="wipe(right)">
                                      <p:cBhvr>
                                        <p:cTn id="92"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6" grpId="0"/>
      <p:bldP spid="48" grpId="0"/>
      <p:bldP spid="52" grpId="0"/>
      <p:bldP spid="53" grpId="0"/>
      <p:bldP spid="54" grpId="0"/>
      <p:bldP spid="61" grpId="0"/>
      <p:bldP spid="65" grpId="0"/>
      <p:bldP spid="66" grpId="0" animBg="1"/>
      <p:bldP spid="67" grpId="0"/>
      <p:bldP spid="6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EEC169-70AB-44CB-A5BA-5EAF5D30169D}"/>
              </a:ext>
            </a:extLst>
          </p:cNvPr>
          <p:cNvSpPr>
            <a:spLocks noGrp="1"/>
          </p:cNvSpPr>
          <p:nvPr>
            <p:ph type="title"/>
          </p:nvPr>
        </p:nvSpPr>
        <p:spPr>
          <a:xfrm>
            <a:off x="838200" y="90649"/>
            <a:ext cx="10515600" cy="1325563"/>
          </a:xfrm>
        </p:spPr>
        <p:txBody>
          <a:bodyPr/>
          <a:lstStyle/>
          <a:p>
            <a:r>
              <a:rPr lang="en-US" dirty="0">
                <a:latin typeface="Arial Nova Light" panose="020B0304020202020204" pitchFamily="34" charset="0"/>
              </a:rPr>
              <a:t>Representational similarity matrix</a:t>
            </a:r>
          </a:p>
        </p:txBody>
      </p:sp>
      <p:grpSp>
        <p:nvGrpSpPr>
          <p:cNvPr id="3" name="Group 2">
            <a:extLst>
              <a:ext uri="{FF2B5EF4-FFF2-40B4-BE49-F238E27FC236}">
                <a16:creationId xmlns:a16="http://schemas.microsoft.com/office/drawing/2014/main" id="{3568D848-C353-4A4C-AD02-3B24AC865AE5}"/>
              </a:ext>
            </a:extLst>
          </p:cNvPr>
          <p:cNvGrpSpPr/>
          <p:nvPr/>
        </p:nvGrpSpPr>
        <p:grpSpPr>
          <a:xfrm>
            <a:off x="2069676" y="2274436"/>
            <a:ext cx="821871" cy="2286677"/>
            <a:chOff x="2069676" y="2274436"/>
            <a:chExt cx="821871" cy="2286677"/>
          </a:xfrm>
        </p:grpSpPr>
        <p:sp>
          <p:nvSpPr>
            <p:cNvPr id="62" name="Rectangle 61">
              <a:extLst>
                <a:ext uri="{FF2B5EF4-FFF2-40B4-BE49-F238E27FC236}">
                  <a16:creationId xmlns:a16="http://schemas.microsoft.com/office/drawing/2014/main" id="{0A9D48F3-8475-4EE8-BB45-C7F5B389AB56}"/>
                </a:ext>
              </a:extLst>
            </p:cNvPr>
            <p:cNvSpPr/>
            <p:nvPr/>
          </p:nvSpPr>
          <p:spPr>
            <a:xfrm>
              <a:off x="2069676" y="2274436"/>
              <a:ext cx="821871" cy="2286677"/>
            </a:xfrm>
            <a:prstGeom prst="rect">
              <a:avLst/>
            </a:prstGeom>
            <a:solidFill>
              <a:srgbClr val="CA3F20"/>
            </a:solidFill>
            <a:ln>
              <a:solidFill>
                <a:srgbClr val="CA3F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A3F20"/>
                </a:solidFill>
                <a:latin typeface="Arial Nova Light" panose="020B0304020202020204" pitchFamily="34" charset="0"/>
              </a:endParaRPr>
            </a:p>
          </p:txBody>
        </p:sp>
        <p:pic>
          <p:nvPicPr>
            <p:cNvPr id="4" name="Picture 3">
              <a:extLst>
                <a:ext uri="{FF2B5EF4-FFF2-40B4-BE49-F238E27FC236}">
                  <a16:creationId xmlns:a16="http://schemas.microsoft.com/office/drawing/2014/main" id="{E77777B3-D529-4F08-B899-4FA5A08272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11762" y="2383246"/>
              <a:ext cx="556767" cy="615140"/>
            </a:xfrm>
            <a:prstGeom prst="rect">
              <a:avLst/>
            </a:prstGeom>
            <a:ln w="12700">
              <a:solidFill>
                <a:schemeClr val="tx1"/>
              </a:solidFill>
            </a:ln>
          </p:spPr>
        </p:pic>
        <p:pic>
          <p:nvPicPr>
            <p:cNvPr id="7" name="Picture 6">
              <a:extLst>
                <a:ext uri="{FF2B5EF4-FFF2-40B4-BE49-F238E27FC236}">
                  <a16:creationId xmlns:a16="http://schemas.microsoft.com/office/drawing/2014/main" id="{2D7D8124-06BE-4E06-8970-F7BDDBB4DF5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11763" y="3138854"/>
              <a:ext cx="573089" cy="573089"/>
            </a:xfrm>
            <a:prstGeom prst="rect">
              <a:avLst/>
            </a:prstGeom>
            <a:ln w="12700">
              <a:solidFill>
                <a:schemeClr val="tx1"/>
              </a:solidFill>
            </a:ln>
          </p:spPr>
        </p:pic>
        <p:pic>
          <p:nvPicPr>
            <p:cNvPr id="8" name="Picture 7">
              <a:extLst>
                <a:ext uri="{FF2B5EF4-FFF2-40B4-BE49-F238E27FC236}">
                  <a16:creationId xmlns:a16="http://schemas.microsoft.com/office/drawing/2014/main" id="{56DA2854-B641-4B77-B314-C90B78D0C0B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95440" y="3877425"/>
              <a:ext cx="573090" cy="573090"/>
            </a:xfrm>
            <a:prstGeom prst="rect">
              <a:avLst/>
            </a:prstGeom>
            <a:ln w="12700">
              <a:solidFill>
                <a:schemeClr val="tx1"/>
              </a:solidFill>
            </a:ln>
          </p:spPr>
        </p:pic>
      </p:grpSp>
      <p:sp>
        <p:nvSpPr>
          <p:cNvPr id="12" name="TextBox 11">
            <a:extLst>
              <a:ext uri="{FF2B5EF4-FFF2-40B4-BE49-F238E27FC236}">
                <a16:creationId xmlns:a16="http://schemas.microsoft.com/office/drawing/2014/main" id="{709ABBDE-BE97-4D5A-8D25-21A27A1AAADC}"/>
              </a:ext>
            </a:extLst>
          </p:cNvPr>
          <p:cNvSpPr txBox="1"/>
          <p:nvPr/>
        </p:nvSpPr>
        <p:spPr>
          <a:xfrm>
            <a:off x="552787" y="2490765"/>
            <a:ext cx="1296637" cy="461665"/>
          </a:xfrm>
          <a:prstGeom prst="rect">
            <a:avLst/>
          </a:prstGeom>
          <a:noFill/>
        </p:spPr>
        <p:txBody>
          <a:bodyPr wrap="none" rtlCol="0">
            <a:spAutoFit/>
          </a:bodyPr>
          <a:lstStyle/>
          <a:p>
            <a:pPr algn="ctr"/>
            <a:r>
              <a:rPr lang="en-US" sz="2400" dirty="0">
                <a:latin typeface="Arial Nova Light" panose="020B0304020202020204" pitchFamily="34" charset="0"/>
              </a:rPr>
              <a:t>Baseline</a:t>
            </a:r>
          </a:p>
        </p:txBody>
      </p:sp>
      <p:sp>
        <p:nvSpPr>
          <p:cNvPr id="13" name="TextBox 12">
            <a:extLst>
              <a:ext uri="{FF2B5EF4-FFF2-40B4-BE49-F238E27FC236}">
                <a16:creationId xmlns:a16="http://schemas.microsoft.com/office/drawing/2014/main" id="{893D1E93-F51B-4339-BB3F-464873ECB544}"/>
              </a:ext>
            </a:extLst>
          </p:cNvPr>
          <p:cNvSpPr txBox="1"/>
          <p:nvPr/>
        </p:nvSpPr>
        <p:spPr>
          <a:xfrm>
            <a:off x="363375" y="3262798"/>
            <a:ext cx="1675459" cy="461665"/>
          </a:xfrm>
          <a:prstGeom prst="rect">
            <a:avLst/>
          </a:prstGeom>
          <a:noFill/>
        </p:spPr>
        <p:txBody>
          <a:bodyPr wrap="none" rtlCol="0">
            <a:spAutoFit/>
          </a:bodyPr>
          <a:lstStyle/>
          <a:p>
            <a:pPr algn="ctr"/>
            <a:r>
              <a:rPr lang="en-US" sz="2400" dirty="0">
                <a:solidFill>
                  <a:srgbClr val="6E1D6D"/>
                </a:solidFill>
                <a:latin typeface="Arial Nova Light" panose="020B0304020202020204" pitchFamily="34" charset="0"/>
              </a:rPr>
              <a:t>Acquisition</a:t>
            </a:r>
          </a:p>
        </p:txBody>
      </p:sp>
      <p:sp>
        <p:nvSpPr>
          <p:cNvPr id="14" name="TextBox 13">
            <a:extLst>
              <a:ext uri="{FF2B5EF4-FFF2-40B4-BE49-F238E27FC236}">
                <a16:creationId xmlns:a16="http://schemas.microsoft.com/office/drawing/2014/main" id="{BF5989F1-8A14-49A6-9AFF-FAB5711CFDB7}"/>
              </a:ext>
            </a:extLst>
          </p:cNvPr>
          <p:cNvSpPr txBox="1"/>
          <p:nvPr/>
        </p:nvSpPr>
        <p:spPr>
          <a:xfrm>
            <a:off x="441122" y="3979304"/>
            <a:ext cx="1519968" cy="461665"/>
          </a:xfrm>
          <a:prstGeom prst="rect">
            <a:avLst/>
          </a:prstGeom>
          <a:noFill/>
        </p:spPr>
        <p:txBody>
          <a:bodyPr wrap="none" rtlCol="0">
            <a:spAutoFit/>
          </a:bodyPr>
          <a:lstStyle/>
          <a:p>
            <a:pPr algn="ctr"/>
            <a:r>
              <a:rPr lang="en-US" sz="2400" dirty="0">
                <a:solidFill>
                  <a:srgbClr val="42775A"/>
                </a:solidFill>
                <a:latin typeface="Arial Nova Light" panose="020B0304020202020204" pitchFamily="34" charset="0"/>
              </a:rPr>
              <a:t>Extinction</a:t>
            </a:r>
          </a:p>
        </p:txBody>
      </p:sp>
      <p:sp>
        <p:nvSpPr>
          <p:cNvPr id="16" name="TextBox 15">
            <a:extLst>
              <a:ext uri="{FF2B5EF4-FFF2-40B4-BE49-F238E27FC236}">
                <a16:creationId xmlns:a16="http://schemas.microsoft.com/office/drawing/2014/main" id="{FC066D81-16D3-467B-A846-7828F61650AC}"/>
              </a:ext>
            </a:extLst>
          </p:cNvPr>
          <p:cNvSpPr txBox="1"/>
          <p:nvPr/>
        </p:nvSpPr>
        <p:spPr>
          <a:xfrm>
            <a:off x="3181034" y="1654349"/>
            <a:ext cx="1685078" cy="523220"/>
          </a:xfrm>
          <a:prstGeom prst="rect">
            <a:avLst/>
          </a:prstGeom>
          <a:noFill/>
        </p:spPr>
        <p:txBody>
          <a:bodyPr wrap="none" rtlCol="0">
            <a:spAutoFit/>
          </a:bodyPr>
          <a:lstStyle/>
          <a:p>
            <a:pPr algn="ctr"/>
            <a:r>
              <a:rPr lang="en-US" sz="2800" dirty="0">
                <a:solidFill>
                  <a:srgbClr val="CA3F20"/>
                </a:solidFill>
                <a:latin typeface="Arial Nova Light" panose="020B0304020202020204" pitchFamily="34" charset="0"/>
              </a:rPr>
              <a:t>Encoding</a:t>
            </a:r>
            <a:endParaRPr lang="en-US" dirty="0">
              <a:solidFill>
                <a:srgbClr val="CA3F20"/>
              </a:solidFill>
              <a:latin typeface="Arial Nova Light" panose="020B0304020202020204" pitchFamily="34" charset="0"/>
            </a:endParaRPr>
          </a:p>
        </p:txBody>
      </p:sp>
      <p:grpSp>
        <p:nvGrpSpPr>
          <p:cNvPr id="55" name="Group 54">
            <a:extLst>
              <a:ext uri="{FF2B5EF4-FFF2-40B4-BE49-F238E27FC236}">
                <a16:creationId xmlns:a16="http://schemas.microsoft.com/office/drawing/2014/main" id="{2F4DDAC0-8AFC-4B63-947C-BB5E4CEE29FE}"/>
              </a:ext>
            </a:extLst>
          </p:cNvPr>
          <p:cNvGrpSpPr/>
          <p:nvPr/>
        </p:nvGrpSpPr>
        <p:grpSpPr>
          <a:xfrm>
            <a:off x="3213691" y="2490765"/>
            <a:ext cx="1632856" cy="408214"/>
            <a:chOff x="3213691" y="2490765"/>
            <a:chExt cx="1632856" cy="408214"/>
          </a:xfrm>
        </p:grpSpPr>
        <p:sp>
          <p:nvSpPr>
            <p:cNvPr id="17" name="Rectangle 16">
              <a:extLst>
                <a:ext uri="{FF2B5EF4-FFF2-40B4-BE49-F238E27FC236}">
                  <a16:creationId xmlns:a16="http://schemas.microsoft.com/office/drawing/2014/main" id="{00356C19-395A-49D1-B8A2-269EB160D02E}"/>
                </a:ext>
              </a:extLst>
            </p:cNvPr>
            <p:cNvSpPr/>
            <p:nvPr/>
          </p:nvSpPr>
          <p:spPr>
            <a:xfrm>
              <a:off x="3213691" y="2490765"/>
              <a:ext cx="408214" cy="408214"/>
            </a:xfrm>
            <a:prstGeom prst="rect">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Light" panose="020B0304020202020204" pitchFamily="34" charset="0"/>
              </a:endParaRPr>
            </a:p>
          </p:txBody>
        </p:sp>
        <p:sp>
          <p:nvSpPr>
            <p:cNvPr id="18" name="Rectangle 17">
              <a:extLst>
                <a:ext uri="{FF2B5EF4-FFF2-40B4-BE49-F238E27FC236}">
                  <a16:creationId xmlns:a16="http://schemas.microsoft.com/office/drawing/2014/main" id="{E22F2F17-B0FC-4265-9E90-BF1B5E5855C6}"/>
                </a:ext>
              </a:extLst>
            </p:cNvPr>
            <p:cNvSpPr/>
            <p:nvPr/>
          </p:nvSpPr>
          <p:spPr>
            <a:xfrm>
              <a:off x="3621905" y="2490765"/>
              <a:ext cx="408214" cy="408214"/>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Light" panose="020B0304020202020204" pitchFamily="34" charset="0"/>
              </a:endParaRPr>
            </a:p>
          </p:txBody>
        </p:sp>
        <p:sp>
          <p:nvSpPr>
            <p:cNvPr id="19" name="Rectangle 18">
              <a:extLst>
                <a:ext uri="{FF2B5EF4-FFF2-40B4-BE49-F238E27FC236}">
                  <a16:creationId xmlns:a16="http://schemas.microsoft.com/office/drawing/2014/main" id="{85E4B691-3AE0-4353-9318-E145B0A286AD}"/>
                </a:ext>
              </a:extLst>
            </p:cNvPr>
            <p:cNvSpPr/>
            <p:nvPr/>
          </p:nvSpPr>
          <p:spPr>
            <a:xfrm>
              <a:off x="4030119" y="2490765"/>
              <a:ext cx="408214" cy="4082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Light" panose="020B0304020202020204" pitchFamily="34" charset="0"/>
              </a:endParaRPr>
            </a:p>
          </p:txBody>
        </p:sp>
        <p:sp>
          <p:nvSpPr>
            <p:cNvPr id="20" name="Rectangle 19">
              <a:extLst>
                <a:ext uri="{FF2B5EF4-FFF2-40B4-BE49-F238E27FC236}">
                  <a16:creationId xmlns:a16="http://schemas.microsoft.com/office/drawing/2014/main" id="{68C39E19-F843-4F1F-A65B-13A0EBC8D301}"/>
                </a:ext>
              </a:extLst>
            </p:cNvPr>
            <p:cNvSpPr/>
            <p:nvPr/>
          </p:nvSpPr>
          <p:spPr>
            <a:xfrm>
              <a:off x="4438333" y="2490765"/>
              <a:ext cx="408214" cy="408214"/>
            </a:xfrm>
            <a:prstGeom prst="rect">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Light" panose="020B0304020202020204" pitchFamily="34" charset="0"/>
              </a:endParaRPr>
            </a:p>
          </p:txBody>
        </p:sp>
      </p:grpSp>
      <p:grpSp>
        <p:nvGrpSpPr>
          <p:cNvPr id="56" name="Group 55">
            <a:extLst>
              <a:ext uri="{FF2B5EF4-FFF2-40B4-BE49-F238E27FC236}">
                <a16:creationId xmlns:a16="http://schemas.microsoft.com/office/drawing/2014/main" id="{8C6AA00C-B7BB-4FC3-9282-F90ECA128D10}"/>
              </a:ext>
            </a:extLst>
          </p:cNvPr>
          <p:cNvGrpSpPr/>
          <p:nvPr/>
        </p:nvGrpSpPr>
        <p:grpSpPr>
          <a:xfrm>
            <a:off x="3212745" y="3256448"/>
            <a:ext cx="1632856" cy="408214"/>
            <a:chOff x="3212745" y="3256448"/>
            <a:chExt cx="1632856" cy="408214"/>
          </a:xfrm>
        </p:grpSpPr>
        <p:sp>
          <p:nvSpPr>
            <p:cNvPr id="21" name="Rectangle 20">
              <a:extLst>
                <a:ext uri="{FF2B5EF4-FFF2-40B4-BE49-F238E27FC236}">
                  <a16:creationId xmlns:a16="http://schemas.microsoft.com/office/drawing/2014/main" id="{02C40A7E-EFF6-4335-B882-E28598486576}"/>
                </a:ext>
              </a:extLst>
            </p:cNvPr>
            <p:cNvSpPr/>
            <p:nvPr/>
          </p:nvSpPr>
          <p:spPr>
            <a:xfrm>
              <a:off x="3212745" y="3256448"/>
              <a:ext cx="408214" cy="408214"/>
            </a:xfrm>
            <a:prstGeom prst="rect">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Light" panose="020B0304020202020204" pitchFamily="34" charset="0"/>
              </a:endParaRPr>
            </a:p>
          </p:txBody>
        </p:sp>
        <p:sp>
          <p:nvSpPr>
            <p:cNvPr id="22" name="Rectangle 21">
              <a:extLst>
                <a:ext uri="{FF2B5EF4-FFF2-40B4-BE49-F238E27FC236}">
                  <a16:creationId xmlns:a16="http://schemas.microsoft.com/office/drawing/2014/main" id="{17047257-2816-467F-B22B-9D53CECAA8AB}"/>
                </a:ext>
              </a:extLst>
            </p:cNvPr>
            <p:cNvSpPr/>
            <p:nvPr/>
          </p:nvSpPr>
          <p:spPr>
            <a:xfrm>
              <a:off x="3620959" y="3256448"/>
              <a:ext cx="408214" cy="4082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Light" panose="020B0304020202020204" pitchFamily="34" charset="0"/>
              </a:endParaRPr>
            </a:p>
          </p:txBody>
        </p:sp>
        <p:sp>
          <p:nvSpPr>
            <p:cNvPr id="23" name="Rectangle 22">
              <a:extLst>
                <a:ext uri="{FF2B5EF4-FFF2-40B4-BE49-F238E27FC236}">
                  <a16:creationId xmlns:a16="http://schemas.microsoft.com/office/drawing/2014/main" id="{E540EA9E-DC54-4B20-A747-8E36F9D28A69}"/>
                </a:ext>
              </a:extLst>
            </p:cNvPr>
            <p:cNvSpPr/>
            <p:nvPr/>
          </p:nvSpPr>
          <p:spPr>
            <a:xfrm>
              <a:off x="4029173" y="3256448"/>
              <a:ext cx="408214" cy="408214"/>
            </a:xfrm>
            <a:prstGeom prst="rect">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Light" panose="020B0304020202020204" pitchFamily="34" charset="0"/>
              </a:endParaRPr>
            </a:p>
          </p:txBody>
        </p:sp>
        <p:sp>
          <p:nvSpPr>
            <p:cNvPr id="24" name="Rectangle 23">
              <a:extLst>
                <a:ext uri="{FF2B5EF4-FFF2-40B4-BE49-F238E27FC236}">
                  <a16:creationId xmlns:a16="http://schemas.microsoft.com/office/drawing/2014/main" id="{8CE5326D-026D-4DAF-862F-F1B7179CFF8D}"/>
                </a:ext>
              </a:extLst>
            </p:cNvPr>
            <p:cNvSpPr/>
            <p:nvPr/>
          </p:nvSpPr>
          <p:spPr>
            <a:xfrm>
              <a:off x="4437387" y="3256448"/>
              <a:ext cx="408214" cy="408214"/>
            </a:xfrm>
            <a:prstGeom prst="rect">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Light" panose="020B0304020202020204" pitchFamily="34" charset="0"/>
              </a:endParaRPr>
            </a:p>
          </p:txBody>
        </p:sp>
      </p:grpSp>
      <p:grpSp>
        <p:nvGrpSpPr>
          <p:cNvPr id="57" name="Group 56">
            <a:extLst>
              <a:ext uri="{FF2B5EF4-FFF2-40B4-BE49-F238E27FC236}">
                <a16:creationId xmlns:a16="http://schemas.microsoft.com/office/drawing/2014/main" id="{79C2E06F-E53E-401F-AE36-A915E31FB660}"/>
              </a:ext>
            </a:extLst>
          </p:cNvPr>
          <p:cNvGrpSpPr/>
          <p:nvPr/>
        </p:nvGrpSpPr>
        <p:grpSpPr>
          <a:xfrm>
            <a:off x="3213691" y="4007300"/>
            <a:ext cx="1632856" cy="408214"/>
            <a:chOff x="3213691" y="4007300"/>
            <a:chExt cx="1632856" cy="408214"/>
          </a:xfrm>
        </p:grpSpPr>
        <p:sp>
          <p:nvSpPr>
            <p:cNvPr id="25" name="Rectangle 24">
              <a:extLst>
                <a:ext uri="{FF2B5EF4-FFF2-40B4-BE49-F238E27FC236}">
                  <a16:creationId xmlns:a16="http://schemas.microsoft.com/office/drawing/2014/main" id="{405DF657-FD92-4303-8E24-1A628C1FA173}"/>
                </a:ext>
              </a:extLst>
            </p:cNvPr>
            <p:cNvSpPr/>
            <p:nvPr/>
          </p:nvSpPr>
          <p:spPr>
            <a:xfrm>
              <a:off x="3213691" y="4007300"/>
              <a:ext cx="408214" cy="4082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Light" panose="020B0304020202020204" pitchFamily="34" charset="0"/>
              </a:endParaRPr>
            </a:p>
          </p:txBody>
        </p:sp>
        <p:sp>
          <p:nvSpPr>
            <p:cNvPr id="26" name="Rectangle 25">
              <a:extLst>
                <a:ext uri="{FF2B5EF4-FFF2-40B4-BE49-F238E27FC236}">
                  <a16:creationId xmlns:a16="http://schemas.microsoft.com/office/drawing/2014/main" id="{C6AC7900-5C03-4867-9604-36D9040B3207}"/>
                </a:ext>
              </a:extLst>
            </p:cNvPr>
            <p:cNvSpPr/>
            <p:nvPr/>
          </p:nvSpPr>
          <p:spPr>
            <a:xfrm>
              <a:off x="3621905" y="4007300"/>
              <a:ext cx="408214" cy="408214"/>
            </a:xfrm>
            <a:prstGeom prst="rect">
              <a:avLst/>
            </a:prstGeom>
            <a:solidFill>
              <a:schemeClr val="tx1">
                <a:lumMod val="95000"/>
                <a:lumOff val="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Light" panose="020B0304020202020204" pitchFamily="34" charset="0"/>
              </a:endParaRPr>
            </a:p>
          </p:txBody>
        </p:sp>
        <p:sp>
          <p:nvSpPr>
            <p:cNvPr id="27" name="Rectangle 26">
              <a:extLst>
                <a:ext uri="{FF2B5EF4-FFF2-40B4-BE49-F238E27FC236}">
                  <a16:creationId xmlns:a16="http://schemas.microsoft.com/office/drawing/2014/main" id="{DD23B549-68D3-4EDD-8F00-D4A9BCE2E188}"/>
                </a:ext>
              </a:extLst>
            </p:cNvPr>
            <p:cNvSpPr/>
            <p:nvPr/>
          </p:nvSpPr>
          <p:spPr>
            <a:xfrm>
              <a:off x="4030119" y="4007300"/>
              <a:ext cx="408214" cy="408214"/>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Light" panose="020B0304020202020204" pitchFamily="34" charset="0"/>
              </a:endParaRPr>
            </a:p>
          </p:txBody>
        </p:sp>
        <p:sp>
          <p:nvSpPr>
            <p:cNvPr id="28" name="Rectangle 27">
              <a:extLst>
                <a:ext uri="{FF2B5EF4-FFF2-40B4-BE49-F238E27FC236}">
                  <a16:creationId xmlns:a16="http://schemas.microsoft.com/office/drawing/2014/main" id="{A06CC846-2D46-43F4-BC7E-C5C12C640054}"/>
                </a:ext>
              </a:extLst>
            </p:cNvPr>
            <p:cNvSpPr/>
            <p:nvPr/>
          </p:nvSpPr>
          <p:spPr>
            <a:xfrm>
              <a:off x="4438333" y="4007300"/>
              <a:ext cx="408214" cy="408214"/>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Light" panose="020B0304020202020204" pitchFamily="34" charset="0"/>
              </a:endParaRPr>
            </a:p>
          </p:txBody>
        </p:sp>
      </p:grpSp>
      <p:grpSp>
        <p:nvGrpSpPr>
          <p:cNvPr id="58" name="Group 57">
            <a:extLst>
              <a:ext uri="{FF2B5EF4-FFF2-40B4-BE49-F238E27FC236}">
                <a16:creationId xmlns:a16="http://schemas.microsoft.com/office/drawing/2014/main" id="{2B082CCF-8958-4C2B-B7B7-0ED7367BFE48}"/>
              </a:ext>
            </a:extLst>
          </p:cNvPr>
          <p:cNvGrpSpPr/>
          <p:nvPr/>
        </p:nvGrpSpPr>
        <p:grpSpPr>
          <a:xfrm>
            <a:off x="6721101" y="2496975"/>
            <a:ext cx="1632856" cy="408214"/>
            <a:chOff x="6721101" y="2496975"/>
            <a:chExt cx="1632856" cy="408214"/>
          </a:xfrm>
        </p:grpSpPr>
        <p:sp>
          <p:nvSpPr>
            <p:cNvPr id="36" name="Rectangle 35">
              <a:extLst>
                <a:ext uri="{FF2B5EF4-FFF2-40B4-BE49-F238E27FC236}">
                  <a16:creationId xmlns:a16="http://schemas.microsoft.com/office/drawing/2014/main" id="{64FA7C8B-E82A-415E-AA6E-38ABE86CAD84}"/>
                </a:ext>
              </a:extLst>
            </p:cNvPr>
            <p:cNvSpPr/>
            <p:nvPr/>
          </p:nvSpPr>
          <p:spPr>
            <a:xfrm>
              <a:off x="6721101" y="2496975"/>
              <a:ext cx="408214" cy="408214"/>
            </a:xfrm>
            <a:prstGeom prst="rect">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Light" panose="020B0304020202020204" pitchFamily="34" charset="0"/>
              </a:endParaRPr>
            </a:p>
          </p:txBody>
        </p:sp>
        <p:sp>
          <p:nvSpPr>
            <p:cNvPr id="37" name="Rectangle 36">
              <a:extLst>
                <a:ext uri="{FF2B5EF4-FFF2-40B4-BE49-F238E27FC236}">
                  <a16:creationId xmlns:a16="http://schemas.microsoft.com/office/drawing/2014/main" id="{B7B37EF9-0AB4-40EF-BBE0-70669C9EC811}"/>
                </a:ext>
              </a:extLst>
            </p:cNvPr>
            <p:cNvSpPr/>
            <p:nvPr/>
          </p:nvSpPr>
          <p:spPr>
            <a:xfrm>
              <a:off x="7129315" y="2496975"/>
              <a:ext cx="408214" cy="408214"/>
            </a:xfrm>
            <a:prstGeom prst="rect">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Light" panose="020B0304020202020204" pitchFamily="34" charset="0"/>
              </a:endParaRPr>
            </a:p>
          </p:txBody>
        </p:sp>
        <p:sp>
          <p:nvSpPr>
            <p:cNvPr id="38" name="Rectangle 37">
              <a:extLst>
                <a:ext uri="{FF2B5EF4-FFF2-40B4-BE49-F238E27FC236}">
                  <a16:creationId xmlns:a16="http://schemas.microsoft.com/office/drawing/2014/main" id="{DE45779D-96C1-41B1-B3DB-6C62AAC6E595}"/>
                </a:ext>
              </a:extLst>
            </p:cNvPr>
            <p:cNvSpPr/>
            <p:nvPr/>
          </p:nvSpPr>
          <p:spPr>
            <a:xfrm>
              <a:off x="7537529" y="2496975"/>
              <a:ext cx="408214" cy="4082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Light" panose="020B0304020202020204" pitchFamily="34" charset="0"/>
              </a:endParaRPr>
            </a:p>
          </p:txBody>
        </p:sp>
        <p:sp>
          <p:nvSpPr>
            <p:cNvPr id="39" name="Rectangle 38">
              <a:extLst>
                <a:ext uri="{FF2B5EF4-FFF2-40B4-BE49-F238E27FC236}">
                  <a16:creationId xmlns:a16="http://schemas.microsoft.com/office/drawing/2014/main" id="{D01376DF-CFEF-4798-A2E7-9EDD753EEB30}"/>
                </a:ext>
              </a:extLst>
            </p:cNvPr>
            <p:cNvSpPr/>
            <p:nvPr/>
          </p:nvSpPr>
          <p:spPr>
            <a:xfrm>
              <a:off x="7945743" y="2496975"/>
              <a:ext cx="408214" cy="408214"/>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Light" panose="020B0304020202020204" pitchFamily="34" charset="0"/>
              </a:endParaRPr>
            </a:p>
          </p:txBody>
        </p:sp>
      </p:grpSp>
      <p:grpSp>
        <p:nvGrpSpPr>
          <p:cNvPr id="59" name="Group 58">
            <a:extLst>
              <a:ext uri="{FF2B5EF4-FFF2-40B4-BE49-F238E27FC236}">
                <a16:creationId xmlns:a16="http://schemas.microsoft.com/office/drawing/2014/main" id="{DF352C2F-C853-4D42-92D2-F417EA4D1306}"/>
              </a:ext>
            </a:extLst>
          </p:cNvPr>
          <p:cNvGrpSpPr/>
          <p:nvPr/>
        </p:nvGrpSpPr>
        <p:grpSpPr>
          <a:xfrm>
            <a:off x="6720155" y="3262658"/>
            <a:ext cx="1632856" cy="408214"/>
            <a:chOff x="6720155" y="3262658"/>
            <a:chExt cx="1632856" cy="408214"/>
          </a:xfrm>
        </p:grpSpPr>
        <p:sp>
          <p:nvSpPr>
            <p:cNvPr id="40" name="Rectangle 39">
              <a:extLst>
                <a:ext uri="{FF2B5EF4-FFF2-40B4-BE49-F238E27FC236}">
                  <a16:creationId xmlns:a16="http://schemas.microsoft.com/office/drawing/2014/main" id="{E67190AB-71FA-4DDC-A368-CDE9BC291E98}"/>
                </a:ext>
              </a:extLst>
            </p:cNvPr>
            <p:cNvSpPr/>
            <p:nvPr/>
          </p:nvSpPr>
          <p:spPr>
            <a:xfrm>
              <a:off x="6720155" y="3262658"/>
              <a:ext cx="408214" cy="408214"/>
            </a:xfrm>
            <a:prstGeom prst="rect">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Light" panose="020B0304020202020204" pitchFamily="34" charset="0"/>
              </a:endParaRPr>
            </a:p>
          </p:txBody>
        </p:sp>
        <p:sp>
          <p:nvSpPr>
            <p:cNvPr id="41" name="Rectangle 40">
              <a:extLst>
                <a:ext uri="{FF2B5EF4-FFF2-40B4-BE49-F238E27FC236}">
                  <a16:creationId xmlns:a16="http://schemas.microsoft.com/office/drawing/2014/main" id="{7D37F10E-9DAE-4201-88CE-6FE1C838F73F}"/>
                </a:ext>
              </a:extLst>
            </p:cNvPr>
            <p:cNvSpPr/>
            <p:nvPr/>
          </p:nvSpPr>
          <p:spPr>
            <a:xfrm>
              <a:off x="7128369" y="3262658"/>
              <a:ext cx="408214" cy="4082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Light" panose="020B0304020202020204" pitchFamily="34" charset="0"/>
              </a:endParaRPr>
            </a:p>
          </p:txBody>
        </p:sp>
        <p:sp>
          <p:nvSpPr>
            <p:cNvPr id="42" name="Rectangle 41">
              <a:extLst>
                <a:ext uri="{FF2B5EF4-FFF2-40B4-BE49-F238E27FC236}">
                  <a16:creationId xmlns:a16="http://schemas.microsoft.com/office/drawing/2014/main" id="{1AEA1E0D-A4AC-4A1C-B9A7-219AFE257A6D}"/>
                </a:ext>
              </a:extLst>
            </p:cNvPr>
            <p:cNvSpPr/>
            <p:nvPr/>
          </p:nvSpPr>
          <p:spPr>
            <a:xfrm>
              <a:off x="7536583" y="3262658"/>
              <a:ext cx="408214" cy="408214"/>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Light" panose="020B0304020202020204" pitchFamily="34" charset="0"/>
              </a:endParaRPr>
            </a:p>
          </p:txBody>
        </p:sp>
        <p:sp>
          <p:nvSpPr>
            <p:cNvPr id="43" name="Rectangle 42">
              <a:extLst>
                <a:ext uri="{FF2B5EF4-FFF2-40B4-BE49-F238E27FC236}">
                  <a16:creationId xmlns:a16="http://schemas.microsoft.com/office/drawing/2014/main" id="{F74116D3-D124-4AA6-A8BC-2E854B50971E}"/>
                </a:ext>
              </a:extLst>
            </p:cNvPr>
            <p:cNvSpPr/>
            <p:nvPr/>
          </p:nvSpPr>
          <p:spPr>
            <a:xfrm>
              <a:off x="7944797" y="3262658"/>
              <a:ext cx="408214" cy="408214"/>
            </a:xfrm>
            <a:prstGeom prst="rect">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Light" panose="020B0304020202020204" pitchFamily="34" charset="0"/>
              </a:endParaRPr>
            </a:p>
          </p:txBody>
        </p:sp>
      </p:grpSp>
      <p:grpSp>
        <p:nvGrpSpPr>
          <p:cNvPr id="60" name="Group 59">
            <a:extLst>
              <a:ext uri="{FF2B5EF4-FFF2-40B4-BE49-F238E27FC236}">
                <a16:creationId xmlns:a16="http://schemas.microsoft.com/office/drawing/2014/main" id="{1C84DCAB-B647-4417-A929-5719DA1CC923}"/>
              </a:ext>
            </a:extLst>
          </p:cNvPr>
          <p:cNvGrpSpPr/>
          <p:nvPr/>
        </p:nvGrpSpPr>
        <p:grpSpPr>
          <a:xfrm>
            <a:off x="6721101" y="4013510"/>
            <a:ext cx="1632856" cy="408214"/>
            <a:chOff x="6721101" y="4013510"/>
            <a:chExt cx="1632856" cy="408214"/>
          </a:xfrm>
        </p:grpSpPr>
        <p:sp>
          <p:nvSpPr>
            <p:cNvPr id="44" name="Rectangle 43">
              <a:extLst>
                <a:ext uri="{FF2B5EF4-FFF2-40B4-BE49-F238E27FC236}">
                  <a16:creationId xmlns:a16="http://schemas.microsoft.com/office/drawing/2014/main" id="{CC64F988-AFF4-4D32-B093-C3C102393BFA}"/>
                </a:ext>
              </a:extLst>
            </p:cNvPr>
            <p:cNvSpPr/>
            <p:nvPr/>
          </p:nvSpPr>
          <p:spPr>
            <a:xfrm>
              <a:off x="6721101" y="4013510"/>
              <a:ext cx="408214" cy="4082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Light" panose="020B0304020202020204" pitchFamily="34" charset="0"/>
              </a:endParaRPr>
            </a:p>
          </p:txBody>
        </p:sp>
        <p:sp>
          <p:nvSpPr>
            <p:cNvPr id="45" name="Rectangle 44">
              <a:extLst>
                <a:ext uri="{FF2B5EF4-FFF2-40B4-BE49-F238E27FC236}">
                  <a16:creationId xmlns:a16="http://schemas.microsoft.com/office/drawing/2014/main" id="{630299E1-81FB-4CAB-A2A0-04E568688BBC}"/>
                </a:ext>
              </a:extLst>
            </p:cNvPr>
            <p:cNvSpPr/>
            <p:nvPr/>
          </p:nvSpPr>
          <p:spPr>
            <a:xfrm>
              <a:off x="7129315" y="4013510"/>
              <a:ext cx="408214" cy="408214"/>
            </a:xfrm>
            <a:prstGeom prst="rect">
              <a:avLst/>
            </a:prstGeom>
            <a:solidFill>
              <a:schemeClr val="tx1">
                <a:lumMod val="95000"/>
                <a:lumOff val="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Light" panose="020B0304020202020204" pitchFamily="34" charset="0"/>
              </a:endParaRPr>
            </a:p>
          </p:txBody>
        </p:sp>
        <p:sp>
          <p:nvSpPr>
            <p:cNvPr id="46" name="Rectangle 45">
              <a:extLst>
                <a:ext uri="{FF2B5EF4-FFF2-40B4-BE49-F238E27FC236}">
                  <a16:creationId xmlns:a16="http://schemas.microsoft.com/office/drawing/2014/main" id="{0006B989-6C2C-43F2-A05A-AE7B52791602}"/>
                </a:ext>
              </a:extLst>
            </p:cNvPr>
            <p:cNvSpPr/>
            <p:nvPr/>
          </p:nvSpPr>
          <p:spPr>
            <a:xfrm>
              <a:off x="7537529" y="4013510"/>
              <a:ext cx="408214" cy="4082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Light" panose="020B0304020202020204" pitchFamily="34" charset="0"/>
              </a:endParaRPr>
            </a:p>
          </p:txBody>
        </p:sp>
        <p:sp>
          <p:nvSpPr>
            <p:cNvPr id="47" name="Rectangle 46">
              <a:extLst>
                <a:ext uri="{FF2B5EF4-FFF2-40B4-BE49-F238E27FC236}">
                  <a16:creationId xmlns:a16="http://schemas.microsoft.com/office/drawing/2014/main" id="{4B3DCAE1-CEC5-4FAE-91E0-BBEE9391F58C}"/>
                </a:ext>
              </a:extLst>
            </p:cNvPr>
            <p:cNvSpPr/>
            <p:nvPr/>
          </p:nvSpPr>
          <p:spPr>
            <a:xfrm>
              <a:off x="7945743" y="4013510"/>
              <a:ext cx="408214" cy="408214"/>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Light" panose="020B0304020202020204" pitchFamily="34" charset="0"/>
              </a:endParaRPr>
            </a:p>
          </p:txBody>
        </p:sp>
      </p:grpSp>
      <p:sp>
        <p:nvSpPr>
          <p:cNvPr id="48" name="TextBox 47">
            <a:extLst>
              <a:ext uri="{FF2B5EF4-FFF2-40B4-BE49-F238E27FC236}">
                <a16:creationId xmlns:a16="http://schemas.microsoft.com/office/drawing/2014/main" id="{D3B8ABC4-7669-4CF1-AE0B-E1F94B405AC3}"/>
              </a:ext>
            </a:extLst>
          </p:cNvPr>
          <p:cNvSpPr txBox="1"/>
          <p:nvPr/>
        </p:nvSpPr>
        <p:spPr>
          <a:xfrm>
            <a:off x="6812089" y="1665334"/>
            <a:ext cx="1503104" cy="523220"/>
          </a:xfrm>
          <a:prstGeom prst="rect">
            <a:avLst/>
          </a:prstGeom>
          <a:noFill/>
        </p:spPr>
        <p:txBody>
          <a:bodyPr wrap="none" rtlCol="0">
            <a:spAutoFit/>
          </a:bodyPr>
          <a:lstStyle/>
          <a:p>
            <a:pPr algn="ctr"/>
            <a:r>
              <a:rPr lang="en-US" sz="2800" dirty="0">
                <a:solidFill>
                  <a:srgbClr val="429EB5"/>
                </a:solidFill>
                <a:latin typeface="Arial Nova Light" panose="020B0304020202020204" pitchFamily="34" charset="0"/>
              </a:rPr>
              <a:t>Retrieval</a:t>
            </a:r>
            <a:endParaRPr lang="en-US" dirty="0">
              <a:solidFill>
                <a:srgbClr val="429EB5"/>
              </a:solidFill>
              <a:latin typeface="Arial Nova Light" panose="020B0304020202020204" pitchFamily="34" charset="0"/>
            </a:endParaRPr>
          </a:p>
        </p:txBody>
      </p:sp>
      <p:grpSp>
        <p:nvGrpSpPr>
          <p:cNvPr id="5" name="Group 4">
            <a:extLst>
              <a:ext uri="{FF2B5EF4-FFF2-40B4-BE49-F238E27FC236}">
                <a16:creationId xmlns:a16="http://schemas.microsoft.com/office/drawing/2014/main" id="{F6FA661C-A77A-4CBE-BAAF-9B78E60EEBF9}"/>
              </a:ext>
            </a:extLst>
          </p:cNvPr>
          <p:cNvGrpSpPr/>
          <p:nvPr/>
        </p:nvGrpSpPr>
        <p:grpSpPr>
          <a:xfrm>
            <a:off x="8664821" y="2274437"/>
            <a:ext cx="821871" cy="2286677"/>
            <a:chOff x="8664821" y="2274437"/>
            <a:chExt cx="821871" cy="2286677"/>
          </a:xfrm>
        </p:grpSpPr>
        <p:sp>
          <p:nvSpPr>
            <p:cNvPr id="64" name="Rectangle 63">
              <a:extLst>
                <a:ext uri="{FF2B5EF4-FFF2-40B4-BE49-F238E27FC236}">
                  <a16:creationId xmlns:a16="http://schemas.microsoft.com/office/drawing/2014/main" id="{B00A5383-A24D-4C78-B346-BA3D5FEDADFA}"/>
                </a:ext>
              </a:extLst>
            </p:cNvPr>
            <p:cNvSpPr/>
            <p:nvPr/>
          </p:nvSpPr>
          <p:spPr>
            <a:xfrm>
              <a:off x="8664821" y="2274437"/>
              <a:ext cx="821871" cy="2286677"/>
            </a:xfrm>
            <a:prstGeom prst="rect">
              <a:avLst/>
            </a:prstGeom>
            <a:solidFill>
              <a:srgbClr val="429EB5"/>
            </a:solidFill>
            <a:ln>
              <a:solidFill>
                <a:srgbClr val="429E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CA3F20"/>
                </a:solidFill>
                <a:latin typeface="Arial Nova Light" panose="020B0304020202020204" pitchFamily="34" charset="0"/>
              </a:endParaRPr>
            </a:p>
          </p:txBody>
        </p:sp>
        <p:pic>
          <p:nvPicPr>
            <p:cNvPr id="49" name="Picture 48">
              <a:extLst>
                <a:ext uri="{FF2B5EF4-FFF2-40B4-BE49-F238E27FC236}">
                  <a16:creationId xmlns:a16="http://schemas.microsoft.com/office/drawing/2014/main" id="{7A693311-807F-44F6-AC67-6557EB6469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05534" y="2383246"/>
              <a:ext cx="556767" cy="615140"/>
            </a:xfrm>
            <a:prstGeom prst="rect">
              <a:avLst/>
            </a:prstGeom>
            <a:ln w="12700">
              <a:solidFill>
                <a:schemeClr val="tx1"/>
              </a:solidFill>
            </a:ln>
          </p:spPr>
        </p:pic>
        <p:pic>
          <p:nvPicPr>
            <p:cNvPr id="50" name="Picture 49">
              <a:extLst>
                <a:ext uri="{FF2B5EF4-FFF2-40B4-BE49-F238E27FC236}">
                  <a16:creationId xmlns:a16="http://schemas.microsoft.com/office/drawing/2014/main" id="{C7F6389C-8670-46F1-8F4C-2E9E1E6D2DD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05535" y="3138854"/>
              <a:ext cx="573089" cy="573089"/>
            </a:xfrm>
            <a:prstGeom prst="rect">
              <a:avLst/>
            </a:prstGeom>
            <a:ln w="12700">
              <a:solidFill>
                <a:schemeClr val="tx1"/>
              </a:solidFill>
            </a:ln>
          </p:spPr>
        </p:pic>
        <p:pic>
          <p:nvPicPr>
            <p:cNvPr id="51" name="Picture 50">
              <a:extLst>
                <a:ext uri="{FF2B5EF4-FFF2-40B4-BE49-F238E27FC236}">
                  <a16:creationId xmlns:a16="http://schemas.microsoft.com/office/drawing/2014/main" id="{C29DA17A-4D05-4751-99AC-FC868A00B57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89212" y="3877425"/>
              <a:ext cx="573090" cy="573090"/>
            </a:xfrm>
            <a:prstGeom prst="rect">
              <a:avLst/>
            </a:prstGeom>
            <a:ln w="12700">
              <a:solidFill>
                <a:schemeClr val="tx1"/>
              </a:solidFill>
            </a:ln>
          </p:spPr>
        </p:pic>
      </p:grpSp>
      <p:sp>
        <p:nvSpPr>
          <p:cNvPr id="52" name="TextBox 51">
            <a:extLst>
              <a:ext uri="{FF2B5EF4-FFF2-40B4-BE49-F238E27FC236}">
                <a16:creationId xmlns:a16="http://schemas.microsoft.com/office/drawing/2014/main" id="{A3E1F7C4-EB6F-465B-BF91-31A8A9FDD7AF}"/>
              </a:ext>
            </a:extLst>
          </p:cNvPr>
          <p:cNvSpPr txBox="1"/>
          <p:nvPr/>
        </p:nvSpPr>
        <p:spPr>
          <a:xfrm>
            <a:off x="9960104" y="2493126"/>
            <a:ext cx="1296637" cy="461665"/>
          </a:xfrm>
          <a:prstGeom prst="rect">
            <a:avLst/>
          </a:prstGeom>
          <a:noFill/>
        </p:spPr>
        <p:txBody>
          <a:bodyPr wrap="none" rtlCol="0">
            <a:spAutoFit/>
          </a:bodyPr>
          <a:lstStyle/>
          <a:p>
            <a:pPr algn="ctr"/>
            <a:r>
              <a:rPr lang="en-US" sz="2400" dirty="0">
                <a:latin typeface="Arial Nova Light" panose="020B0304020202020204" pitchFamily="34" charset="0"/>
              </a:rPr>
              <a:t>Baseline</a:t>
            </a:r>
          </a:p>
        </p:txBody>
      </p:sp>
      <p:sp>
        <p:nvSpPr>
          <p:cNvPr id="53" name="TextBox 52">
            <a:extLst>
              <a:ext uri="{FF2B5EF4-FFF2-40B4-BE49-F238E27FC236}">
                <a16:creationId xmlns:a16="http://schemas.microsoft.com/office/drawing/2014/main" id="{90109CF6-D520-4097-8429-7F1FAD2B2EEA}"/>
              </a:ext>
            </a:extLst>
          </p:cNvPr>
          <p:cNvSpPr txBox="1"/>
          <p:nvPr/>
        </p:nvSpPr>
        <p:spPr>
          <a:xfrm>
            <a:off x="9770692" y="3265159"/>
            <a:ext cx="1675459" cy="461665"/>
          </a:xfrm>
          <a:prstGeom prst="rect">
            <a:avLst/>
          </a:prstGeom>
          <a:noFill/>
        </p:spPr>
        <p:txBody>
          <a:bodyPr wrap="none" rtlCol="0">
            <a:spAutoFit/>
          </a:bodyPr>
          <a:lstStyle/>
          <a:p>
            <a:pPr algn="ctr"/>
            <a:r>
              <a:rPr lang="en-US" sz="2400" dirty="0">
                <a:solidFill>
                  <a:srgbClr val="6E1D6D"/>
                </a:solidFill>
                <a:latin typeface="Arial Nova Light" panose="020B0304020202020204" pitchFamily="34" charset="0"/>
              </a:rPr>
              <a:t>Acquisition</a:t>
            </a:r>
          </a:p>
        </p:txBody>
      </p:sp>
      <p:sp>
        <p:nvSpPr>
          <p:cNvPr id="54" name="TextBox 53">
            <a:extLst>
              <a:ext uri="{FF2B5EF4-FFF2-40B4-BE49-F238E27FC236}">
                <a16:creationId xmlns:a16="http://schemas.microsoft.com/office/drawing/2014/main" id="{9ABAD969-367C-4E1C-85E5-9357020FA3CA}"/>
              </a:ext>
            </a:extLst>
          </p:cNvPr>
          <p:cNvSpPr txBox="1"/>
          <p:nvPr/>
        </p:nvSpPr>
        <p:spPr>
          <a:xfrm>
            <a:off x="9848439" y="3981665"/>
            <a:ext cx="1519968" cy="461665"/>
          </a:xfrm>
          <a:prstGeom prst="rect">
            <a:avLst/>
          </a:prstGeom>
          <a:noFill/>
        </p:spPr>
        <p:txBody>
          <a:bodyPr wrap="none" rtlCol="0">
            <a:spAutoFit/>
          </a:bodyPr>
          <a:lstStyle/>
          <a:p>
            <a:pPr algn="ctr"/>
            <a:r>
              <a:rPr lang="en-US" sz="2400" dirty="0">
                <a:solidFill>
                  <a:srgbClr val="42775A"/>
                </a:solidFill>
                <a:latin typeface="Arial Nova Light" panose="020B0304020202020204" pitchFamily="34" charset="0"/>
              </a:rPr>
              <a:t>Extinction</a:t>
            </a:r>
          </a:p>
        </p:txBody>
      </p:sp>
      <p:sp>
        <p:nvSpPr>
          <p:cNvPr id="61" name="TextBox 60">
            <a:extLst>
              <a:ext uri="{FF2B5EF4-FFF2-40B4-BE49-F238E27FC236}">
                <a16:creationId xmlns:a16="http://schemas.microsoft.com/office/drawing/2014/main" id="{ECF7199C-4F8B-457F-BAC8-1B271DD53D67}"/>
              </a:ext>
            </a:extLst>
          </p:cNvPr>
          <p:cNvSpPr txBox="1"/>
          <p:nvPr/>
        </p:nvSpPr>
        <p:spPr>
          <a:xfrm>
            <a:off x="5374756" y="1742278"/>
            <a:ext cx="982883" cy="369332"/>
          </a:xfrm>
          <a:prstGeom prst="rect">
            <a:avLst/>
          </a:prstGeom>
          <a:noFill/>
        </p:spPr>
        <p:txBody>
          <a:bodyPr wrap="square" rtlCol="0">
            <a:spAutoFit/>
          </a:bodyPr>
          <a:lstStyle/>
          <a:p>
            <a:pPr algn="ctr"/>
            <a:r>
              <a:rPr lang="en-US">
                <a:latin typeface="Arial Nova Light" panose="020B0304020202020204" pitchFamily="34" charset="0"/>
              </a:rPr>
              <a:t>-24hrs-</a:t>
            </a:r>
            <a:endParaRPr lang="en-US" dirty="0">
              <a:latin typeface="Arial Nova Light" panose="020B0304020202020204" pitchFamily="34" charset="0"/>
            </a:endParaRPr>
          </a:p>
        </p:txBody>
      </p:sp>
      <p:grpSp>
        <p:nvGrpSpPr>
          <p:cNvPr id="9" name="Group 8">
            <a:extLst>
              <a:ext uri="{FF2B5EF4-FFF2-40B4-BE49-F238E27FC236}">
                <a16:creationId xmlns:a16="http://schemas.microsoft.com/office/drawing/2014/main" id="{50BBF807-75C0-4AE6-8E34-CBDFD902ED55}"/>
              </a:ext>
            </a:extLst>
          </p:cNvPr>
          <p:cNvGrpSpPr/>
          <p:nvPr/>
        </p:nvGrpSpPr>
        <p:grpSpPr>
          <a:xfrm>
            <a:off x="3574051" y="5865205"/>
            <a:ext cx="2286677" cy="821871"/>
            <a:chOff x="3574051" y="5718245"/>
            <a:chExt cx="2286677" cy="821871"/>
          </a:xfrm>
        </p:grpSpPr>
        <p:sp>
          <p:nvSpPr>
            <p:cNvPr id="71" name="Rectangle 70">
              <a:extLst>
                <a:ext uri="{FF2B5EF4-FFF2-40B4-BE49-F238E27FC236}">
                  <a16:creationId xmlns:a16="http://schemas.microsoft.com/office/drawing/2014/main" id="{A8F58D75-802B-4121-8D77-A54D20584F16}"/>
                </a:ext>
              </a:extLst>
            </p:cNvPr>
            <p:cNvSpPr/>
            <p:nvPr/>
          </p:nvSpPr>
          <p:spPr>
            <a:xfrm rot="16200000">
              <a:off x="4306454" y="4985842"/>
              <a:ext cx="821871" cy="2286677"/>
            </a:xfrm>
            <a:prstGeom prst="rect">
              <a:avLst/>
            </a:prstGeom>
            <a:solidFill>
              <a:srgbClr val="CA3F20"/>
            </a:solidFill>
            <a:ln>
              <a:solidFill>
                <a:srgbClr val="CA3F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A3F20"/>
                </a:solidFill>
                <a:latin typeface="Arial Nova Light" panose="020B0304020202020204" pitchFamily="34" charset="0"/>
              </a:endParaRPr>
            </a:p>
          </p:txBody>
        </p:sp>
        <p:pic>
          <p:nvPicPr>
            <p:cNvPr id="63" name="Picture 62">
              <a:extLst>
                <a:ext uri="{FF2B5EF4-FFF2-40B4-BE49-F238E27FC236}">
                  <a16:creationId xmlns:a16="http://schemas.microsoft.com/office/drawing/2014/main" id="{FA9F7C5E-0FBE-4E1A-9CC8-F764E6C069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24528" y="5816489"/>
              <a:ext cx="542373" cy="599237"/>
            </a:xfrm>
            <a:prstGeom prst="rect">
              <a:avLst/>
            </a:prstGeom>
            <a:ln w="12700">
              <a:solidFill>
                <a:schemeClr val="tx1"/>
              </a:solidFill>
            </a:ln>
          </p:spPr>
        </p:pic>
        <p:pic>
          <p:nvPicPr>
            <p:cNvPr id="65" name="Picture 64">
              <a:extLst>
                <a:ext uri="{FF2B5EF4-FFF2-40B4-BE49-F238E27FC236}">
                  <a16:creationId xmlns:a16="http://schemas.microsoft.com/office/drawing/2014/main" id="{B7C74E48-E49D-41B5-8FD8-66AD2DAA774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27536" y="5842637"/>
              <a:ext cx="573089" cy="573089"/>
            </a:xfrm>
            <a:prstGeom prst="rect">
              <a:avLst/>
            </a:prstGeom>
            <a:ln w="12700">
              <a:solidFill>
                <a:schemeClr val="tx1"/>
              </a:solidFill>
            </a:ln>
          </p:spPr>
        </p:pic>
        <p:pic>
          <p:nvPicPr>
            <p:cNvPr id="66" name="Picture 65">
              <a:extLst>
                <a:ext uri="{FF2B5EF4-FFF2-40B4-BE49-F238E27FC236}">
                  <a16:creationId xmlns:a16="http://schemas.microsoft.com/office/drawing/2014/main" id="{A49DD30A-D24B-42C4-AD38-390799412E7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51593" y="5842636"/>
              <a:ext cx="573090" cy="573090"/>
            </a:xfrm>
            <a:prstGeom prst="rect">
              <a:avLst/>
            </a:prstGeom>
            <a:ln w="12700">
              <a:solidFill>
                <a:schemeClr val="tx1"/>
              </a:solidFill>
            </a:ln>
          </p:spPr>
        </p:pic>
      </p:grpSp>
      <p:grpSp>
        <p:nvGrpSpPr>
          <p:cNvPr id="10" name="Group 9">
            <a:extLst>
              <a:ext uri="{FF2B5EF4-FFF2-40B4-BE49-F238E27FC236}">
                <a16:creationId xmlns:a16="http://schemas.microsoft.com/office/drawing/2014/main" id="{8E939868-2E6B-455A-8319-29729B1D9B85}"/>
              </a:ext>
            </a:extLst>
          </p:cNvPr>
          <p:cNvGrpSpPr/>
          <p:nvPr/>
        </p:nvGrpSpPr>
        <p:grpSpPr>
          <a:xfrm>
            <a:off x="5985030" y="5865205"/>
            <a:ext cx="2286677" cy="821871"/>
            <a:chOff x="6203852" y="5705171"/>
            <a:chExt cx="2286677" cy="821871"/>
          </a:xfrm>
        </p:grpSpPr>
        <p:sp>
          <p:nvSpPr>
            <p:cNvPr id="75" name="Rectangle 74">
              <a:extLst>
                <a:ext uri="{FF2B5EF4-FFF2-40B4-BE49-F238E27FC236}">
                  <a16:creationId xmlns:a16="http://schemas.microsoft.com/office/drawing/2014/main" id="{176B8501-7E4A-446F-90DD-457383FF4FAA}"/>
                </a:ext>
              </a:extLst>
            </p:cNvPr>
            <p:cNvSpPr/>
            <p:nvPr/>
          </p:nvSpPr>
          <p:spPr>
            <a:xfrm rot="16200000">
              <a:off x="6936255" y="4972768"/>
              <a:ext cx="821871" cy="2286677"/>
            </a:xfrm>
            <a:prstGeom prst="rect">
              <a:avLst/>
            </a:prstGeom>
            <a:solidFill>
              <a:srgbClr val="429EB5"/>
            </a:solidFill>
            <a:ln>
              <a:solidFill>
                <a:srgbClr val="429E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A3F20"/>
                </a:solidFill>
                <a:latin typeface="Arial Nova Light" panose="020B0304020202020204" pitchFamily="34" charset="0"/>
              </a:endParaRPr>
            </a:p>
          </p:txBody>
        </p:sp>
        <p:pic>
          <p:nvPicPr>
            <p:cNvPr id="67" name="Picture 66">
              <a:extLst>
                <a:ext uri="{FF2B5EF4-FFF2-40B4-BE49-F238E27FC236}">
                  <a16:creationId xmlns:a16="http://schemas.microsoft.com/office/drawing/2014/main" id="{0B5A472B-1B70-47B0-8CB3-93DE576858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57639" y="5816489"/>
              <a:ext cx="542373" cy="599237"/>
            </a:xfrm>
            <a:prstGeom prst="rect">
              <a:avLst/>
            </a:prstGeom>
            <a:ln w="12700">
              <a:solidFill>
                <a:schemeClr val="tx1"/>
              </a:solidFill>
            </a:ln>
          </p:spPr>
        </p:pic>
        <p:pic>
          <p:nvPicPr>
            <p:cNvPr id="68" name="Picture 67">
              <a:extLst>
                <a:ext uri="{FF2B5EF4-FFF2-40B4-BE49-F238E27FC236}">
                  <a16:creationId xmlns:a16="http://schemas.microsoft.com/office/drawing/2014/main" id="{630DFAD5-0D4E-4B9E-983F-3A10BFD4AE8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60647" y="5842637"/>
              <a:ext cx="573089" cy="573089"/>
            </a:xfrm>
            <a:prstGeom prst="rect">
              <a:avLst/>
            </a:prstGeom>
            <a:ln w="12700">
              <a:solidFill>
                <a:schemeClr val="tx1"/>
              </a:solidFill>
            </a:ln>
          </p:spPr>
        </p:pic>
        <p:pic>
          <p:nvPicPr>
            <p:cNvPr id="69" name="Picture 68">
              <a:extLst>
                <a:ext uri="{FF2B5EF4-FFF2-40B4-BE49-F238E27FC236}">
                  <a16:creationId xmlns:a16="http://schemas.microsoft.com/office/drawing/2014/main" id="{77EFE827-747C-4CD1-B5D0-0CEEB932CEB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84704" y="5842636"/>
              <a:ext cx="573090" cy="573090"/>
            </a:xfrm>
            <a:prstGeom prst="rect">
              <a:avLst/>
            </a:prstGeom>
            <a:ln w="12700">
              <a:solidFill>
                <a:schemeClr val="tx1"/>
              </a:solidFill>
            </a:ln>
          </p:spPr>
        </p:pic>
      </p:grpSp>
      <p:grpSp>
        <p:nvGrpSpPr>
          <p:cNvPr id="15" name="Group 14">
            <a:extLst>
              <a:ext uri="{FF2B5EF4-FFF2-40B4-BE49-F238E27FC236}">
                <a16:creationId xmlns:a16="http://schemas.microsoft.com/office/drawing/2014/main" id="{3113CDDF-99B3-4818-BEBA-1F89D3F8FF9E}"/>
              </a:ext>
            </a:extLst>
          </p:cNvPr>
          <p:cNvGrpSpPr/>
          <p:nvPr/>
        </p:nvGrpSpPr>
        <p:grpSpPr>
          <a:xfrm>
            <a:off x="3574051" y="1493520"/>
            <a:ext cx="4729023" cy="4183379"/>
            <a:chOff x="3574051" y="1493521"/>
            <a:chExt cx="4559621" cy="3812116"/>
          </a:xfrm>
        </p:grpSpPr>
        <p:sp>
          <p:nvSpPr>
            <p:cNvPr id="11" name="Rectangle 10">
              <a:extLst>
                <a:ext uri="{FF2B5EF4-FFF2-40B4-BE49-F238E27FC236}">
                  <a16:creationId xmlns:a16="http://schemas.microsoft.com/office/drawing/2014/main" id="{43ED3F12-F51D-4234-A392-5D623AE1FDD6}"/>
                </a:ext>
              </a:extLst>
            </p:cNvPr>
            <p:cNvSpPr/>
            <p:nvPr/>
          </p:nvSpPr>
          <p:spPr>
            <a:xfrm>
              <a:off x="3574051" y="1493521"/>
              <a:ext cx="547485" cy="54748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Light" panose="020B0304020202020204" pitchFamily="34" charset="0"/>
              </a:endParaRPr>
            </a:p>
          </p:txBody>
        </p:sp>
        <p:sp>
          <p:nvSpPr>
            <p:cNvPr id="76" name="Rectangle 75">
              <a:extLst>
                <a:ext uri="{FF2B5EF4-FFF2-40B4-BE49-F238E27FC236}">
                  <a16:creationId xmlns:a16="http://schemas.microsoft.com/office/drawing/2014/main" id="{82AA2173-8FA5-4688-AED3-4FF758419C42}"/>
                </a:ext>
              </a:extLst>
            </p:cNvPr>
            <p:cNvSpPr/>
            <p:nvPr/>
          </p:nvSpPr>
          <p:spPr>
            <a:xfrm>
              <a:off x="3574051" y="2135811"/>
              <a:ext cx="547485" cy="547485"/>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Light" panose="020B0304020202020204" pitchFamily="34" charset="0"/>
              </a:endParaRPr>
            </a:p>
          </p:txBody>
        </p:sp>
        <p:sp>
          <p:nvSpPr>
            <p:cNvPr id="77" name="Rectangle 76">
              <a:extLst>
                <a:ext uri="{FF2B5EF4-FFF2-40B4-BE49-F238E27FC236}">
                  <a16:creationId xmlns:a16="http://schemas.microsoft.com/office/drawing/2014/main" id="{E9EF410A-8569-4AE1-903A-7F04E1047C76}"/>
                </a:ext>
              </a:extLst>
            </p:cNvPr>
            <p:cNvSpPr/>
            <p:nvPr/>
          </p:nvSpPr>
          <p:spPr>
            <a:xfrm>
              <a:off x="3574051" y="2767022"/>
              <a:ext cx="547485" cy="54748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Light" panose="020B0304020202020204" pitchFamily="34" charset="0"/>
              </a:endParaRPr>
            </a:p>
          </p:txBody>
        </p:sp>
        <p:sp>
          <p:nvSpPr>
            <p:cNvPr id="78" name="Rectangle 77">
              <a:extLst>
                <a:ext uri="{FF2B5EF4-FFF2-40B4-BE49-F238E27FC236}">
                  <a16:creationId xmlns:a16="http://schemas.microsoft.com/office/drawing/2014/main" id="{1D592985-44A9-4093-BD12-5B5931A863A5}"/>
                </a:ext>
              </a:extLst>
            </p:cNvPr>
            <p:cNvSpPr/>
            <p:nvPr/>
          </p:nvSpPr>
          <p:spPr>
            <a:xfrm>
              <a:off x="3574051" y="3412752"/>
              <a:ext cx="547485" cy="547485"/>
            </a:xfrm>
            <a:prstGeom prst="rect">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Light" panose="020B0304020202020204" pitchFamily="34" charset="0"/>
              </a:endParaRPr>
            </a:p>
          </p:txBody>
        </p:sp>
        <p:sp>
          <p:nvSpPr>
            <p:cNvPr id="79" name="Rectangle 78">
              <a:extLst>
                <a:ext uri="{FF2B5EF4-FFF2-40B4-BE49-F238E27FC236}">
                  <a16:creationId xmlns:a16="http://schemas.microsoft.com/office/drawing/2014/main" id="{088FAD07-FE14-4C5F-8AC5-5A494DE4B0CD}"/>
                </a:ext>
              </a:extLst>
            </p:cNvPr>
            <p:cNvSpPr/>
            <p:nvPr/>
          </p:nvSpPr>
          <p:spPr>
            <a:xfrm>
              <a:off x="3574051" y="4074926"/>
              <a:ext cx="547485" cy="547485"/>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Light" panose="020B0304020202020204" pitchFamily="34" charset="0"/>
              </a:endParaRPr>
            </a:p>
          </p:txBody>
        </p:sp>
        <p:sp>
          <p:nvSpPr>
            <p:cNvPr id="80" name="Rectangle 79">
              <a:extLst>
                <a:ext uri="{FF2B5EF4-FFF2-40B4-BE49-F238E27FC236}">
                  <a16:creationId xmlns:a16="http://schemas.microsoft.com/office/drawing/2014/main" id="{EF3F3CE2-381C-4E91-A814-27773DA760A4}"/>
                </a:ext>
              </a:extLst>
            </p:cNvPr>
            <p:cNvSpPr/>
            <p:nvPr/>
          </p:nvSpPr>
          <p:spPr>
            <a:xfrm>
              <a:off x="3574051" y="4758152"/>
              <a:ext cx="547485" cy="547485"/>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Light" panose="020B0304020202020204" pitchFamily="34" charset="0"/>
              </a:endParaRPr>
            </a:p>
          </p:txBody>
        </p:sp>
        <p:sp>
          <p:nvSpPr>
            <p:cNvPr id="81" name="Rectangle 80">
              <a:extLst>
                <a:ext uri="{FF2B5EF4-FFF2-40B4-BE49-F238E27FC236}">
                  <a16:creationId xmlns:a16="http://schemas.microsoft.com/office/drawing/2014/main" id="{2CA7F19C-BFF8-40E9-8A16-F02B4F164E9D}"/>
                </a:ext>
              </a:extLst>
            </p:cNvPr>
            <p:cNvSpPr/>
            <p:nvPr/>
          </p:nvSpPr>
          <p:spPr>
            <a:xfrm>
              <a:off x="4405369" y="4758152"/>
              <a:ext cx="547485" cy="547485"/>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Light" panose="020B0304020202020204" pitchFamily="34" charset="0"/>
              </a:endParaRPr>
            </a:p>
          </p:txBody>
        </p:sp>
        <p:sp>
          <p:nvSpPr>
            <p:cNvPr id="82" name="Rectangle 81">
              <a:extLst>
                <a:ext uri="{FF2B5EF4-FFF2-40B4-BE49-F238E27FC236}">
                  <a16:creationId xmlns:a16="http://schemas.microsoft.com/office/drawing/2014/main" id="{4EA26F5A-BA54-42E6-9CF2-9595B02E34CE}"/>
                </a:ext>
              </a:extLst>
            </p:cNvPr>
            <p:cNvSpPr/>
            <p:nvPr/>
          </p:nvSpPr>
          <p:spPr>
            <a:xfrm>
              <a:off x="4405369" y="4086277"/>
              <a:ext cx="547485" cy="547485"/>
            </a:xfrm>
            <a:prstGeom prst="rect">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Nova Light" panose="020B0304020202020204" pitchFamily="34" charset="0"/>
              </a:endParaRPr>
            </a:p>
          </p:txBody>
        </p:sp>
        <p:sp>
          <p:nvSpPr>
            <p:cNvPr id="83" name="Rectangle 82">
              <a:extLst>
                <a:ext uri="{FF2B5EF4-FFF2-40B4-BE49-F238E27FC236}">
                  <a16:creationId xmlns:a16="http://schemas.microsoft.com/office/drawing/2014/main" id="{D6665563-AABE-435A-8FE4-D7562CB238A5}"/>
                </a:ext>
              </a:extLst>
            </p:cNvPr>
            <p:cNvSpPr/>
            <p:nvPr/>
          </p:nvSpPr>
          <p:spPr>
            <a:xfrm>
              <a:off x="4405369" y="3438200"/>
              <a:ext cx="547485" cy="547485"/>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Light" panose="020B0304020202020204" pitchFamily="34" charset="0"/>
              </a:endParaRPr>
            </a:p>
          </p:txBody>
        </p:sp>
        <p:sp>
          <p:nvSpPr>
            <p:cNvPr id="84" name="Rectangle 83">
              <a:extLst>
                <a:ext uri="{FF2B5EF4-FFF2-40B4-BE49-F238E27FC236}">
                  <a16:creationId xmlns:a16="http://schemas.microsoft.com/office/drawing/2014/main" id="{252B5E50-ED96-4B52-8ECE-94137AE89022}"/>
                </a:ext>
              </a:extLst>
            </p:cNvPr>
            <p:cNvSpPr/>
            <p:nvPr/>
          </p:nvSpPr>
          <p:spPr>
            <a:xfrm>
              <a:off x="4405369" y="2775808"/>
              <a:ext cx="547485" cy="547485"/>
            </a:xfrm>
            <a:prstGeom prst="rect">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Light" panose="020B0304020202020204" pitchFamily="34" charset="0"/>
              </a:endParaRPr>
            </a:p>
          </p:txBody>
        </p:sp>
        <p:sp>
          <p:nvSpPr>
            <p:cNvPr id="85" name="Rectangle 84">
              <a:extLst>
                <a:ext uri="{FF2B5EF4-FFF2-40B4-BE49-F238E27FC236}">
                  <a16:creationId xmlns:a16="http://schemas.microsoft.com/office/drawing/2014/main" id="{E50160C5-2109-44EA-8749-CEE0AAC3B9FB}"/>
                </a:ext>
              </a:extLst>
            </p:cNvPr>
            <p:cNvSpPr/>
            <p:nvPr/>
          </p:nvSpPr>
          <p:spPr>
            <a:xfrm>
              <a:off x="4405369" y="2144417"/>
              <a:ext cx="547485" cy="54748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Light" panose="020B0304020202020204" pitchFamily="34" charset="0"/>
              </a:endParaRPr>
            </a:p>
          </p:txBody>
        </p:sp>
        <p:sp>
          <p:nvSpPr>
            <p:cNvPr id="88" name="Rectangle 87">
              <a:extLst>
                <a:ext uri="{FF2B5EF4-FFF2-40B4-BE49-F238E27FC236}">
                  <a16:creationId xmlns:a16="http://schemas.microsoft.com/office/drawing/2014/main" id="{5455E056-95A0-4FDC-A525-20396AA831AD}"/>
                </a:ext>
              </a:extLst>
            </p:cNvPr>
            <p:cNvSpPr/>
            <p:nvPr/>
          </p:nvSpPr>
          <p:spPr>
            <a:xfrm>
              <a:off x="5214715" y="2775808"/>
              <a:ext cx="547485" cy="54748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Light" panose="020B0304020202020204" pitchFamily="34" charset="0"/>
              </a:endParaRPr>
            </a:p>
          </p:txBody>
        </p:sp>
        <p:sp>
          <p:nvSpPr>
            <p:cNvPr id="89" name="Rectangle 88">
              <a:extLst>
                <a:ext uri="{FF2B5EF4-FFF2-40B4-BE49-F238E27FC236}">
                  <a16:creationId xmlns:a16="http://schemas.microsoft.com/office/drawing/2014/main" id="{8D1E5904-5B73-41B8-8914-2D49DE0ADD7B}"/>
                </a:ext>
              </a:extLst>
            </p:cNvPr>
            <p:cNvSpPr/>
            <p:nvPr/>
          </p:nvSpPr>
          <p:spPr>
            <a:xfrm>
              <a:off x="5221742" y="3438200"/>
              <a:ext cx="547485" cy="547485"/>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Light" panose="020B0304020202020204" pitchFamily="34" charset="0"/>
              </a:endParaRPr>
            </a:p>
          </p:txBody>
        </p:sp>
        <p:sp>
          <p:nvSpPr>
            <p:cNvPr id="90" name="Rectangle 89">
              <a:extLst>
                <a:ext uri="{FF2B5EF4-FFF2-40B4-BE49-F238E27FC236}">
                  <a16:creationId xmlns:a16="http://schemas.microsoft.com/office/drawing/2014/main" id="{EA2EBDF3-40E3-416E-94F7-79FF7B8A3E19}"/>
                </a:ext>
              </a:extLst>
            </p:cNvPr>
            <p:cNvSpPr/>
            <p:nvPr/>
          </p:nvSpPr>
          <p:spPr>
            <a:xfrm>
              <a:off x="5215690" y="4086277"/>
              <a:ext cx="547485" cy="547485"/>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Light" panose="020B0304020202020204" pitchFamily="34" charset="0"/>
              </a:endParaRPr>
            </a:p>
          </p:txBody>
        </p:sp>
        <p:sp>
          <p:nvSpPr>
            <p:cNvPr id="91" name="Rectangle 90">
              <a:extLst>
                <a:ext uri="{FF2B5EF4-FFF2-40B4-BE49-F238E27FC236}">
                  <a16:creationId xmlns:a16="http://schemas.microsoft.com/office/drawing/2014/main" id="{69FE9474-597E-48DD-9F97-2CAC96B0CECC}"/>
                </a:ext>
              </a:extLst>
            </p:cNvPr>
            <p:cNvSpPr/>
            <p:nvPr/>
          </p:nvSpPr>
          <p:spPr>
            <a:xfrm>
              <a:off x="5226185" y="4758152"/>
              <a:ext cx="547485" cy="547485"/>
            </a:xfrm>
            <a:prstGeom prst="rect">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Light" panose="020B0304020202020204" pitchFamily="34" charset="0"/>
              </a:endParaRPr>
            </a:p>
          </p:txBody>
        </p:sp>
        <p:sp>
          <p:nvSpPr>
            <p:cNvPr id="92" name="Rectangle 91">
              <a:extLst>
                <a:ext uri="{FF2B5EF4-FFF2-40B4-BE49-F238E27FC236}">
                  <a16:creationId xmlns:a16="http://schemas.microsoft.com/office/drawing/2014/main" id="{798D919E-A0D1-49D8-9CF7-DF022873A71D}"/>
                </a:ext>
              </a:extLst>
            </p:cNvPr>
            <p:cNvSpPr/>
            <p:nvPr/>
          </p:nvSpPr>
          <p:spPr>
            <a:xfrm>
              <a:off x="6065983" y="4758152"/>
              <a:ext cx="547485" cy="547485"/>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Light" panose="020B0304020202020204" pitchFamily="34" charset="0"/>
              </a:endParaRPr>
            </a:p>
          </p:txBody>
        </p:sp>
        <p:sp>
          <p:nvSpPr>
            <p:cNvPr id="93" name="Rectangle 92">
              <a:extLst>
                <a:ext uri="{FF2B5EF4-FFF2-40B4-BE49-F238E27FC236}">
                  <a16:creationId xmlns:a16="http://schemas.microsoft.com/office/drawing/2014/main" id="{3B346A53-D167-4AFB-AADB-4A86630954A1}"/>
                </a:ext>
              </a:extLst>
            </p:cNvPr>
            <p:cNvSpPr/>
            <p:nvPr/>
          </p:nvSpPr>
          <p:spPr>
            <a:xfrm>
              <a:off x="6867429" y="4758152"/>
              <a:ext cx="547485" cy="547485"/>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Light" panose="020B0304020202020204" pitchFamily="34" charset="0"/>
              </a:endParaRPr>
            </a:p>
          </p:txBody>
        </p:sp>
        <p:sp>
          <p:nvSpPr>
            <p:cNvPr id="94" name="Rectangle 93">
              <a:extLst>
                <a:ext uri="{FF2B5EF4-FFF2-40B4-BE49-F238E27FC236}">
                  <a16:creationId xmlns:a16="http://schemas.microsoft.com/office/drawing/2014/main" id="{7A97ECE8-56BB-4EA3-825F-3C9E5E804913}"/>
                </a:ext>
              </a:extLst>
            </p:cNvPr>
            <p:cNvSpPr/>
            <p:nvPr/>
          </p:nvSpPr>
          <p:spPr>
            <a:xfrm>
              <a:off x="7586187" y="4758152"/>
              <a:ext cx="547485" cy="54748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Light" panose="020B0304020202020204" pitchFamily="34" charset="0"/>
              </a:endParaRPr>
            </a:p>
          </p:txBody>
        </p:sp>
        <p:sp>
          <p:nvSpPr>
            <p:cNvPr id="97" name="Rectangle 96">
              <a:extLst>
                <a:ext uri="{FF2B5EF4-FFF2-40B4-BE49-F238E27FC236}">
                  <a16:creationId xmlns:a16="http://schemas.microsoft.com/office/drawing/2014/main" id="{E271E4AA-A1DF-4034-B0AE-47A0B484CC04}"/>
                </a:ext>
              </a:extLst>
            </p:cNvPr>
            <p:cNvSpPr/>
            <p:nvPr/>
          </p:nvSpPr>
          <p:spPr>
            <a:xfrm>
              <a:off x="6080146" y="4086277"/>
              <a:ext cx="547485" cy="547485"/>
            </a:xfrm>
            <a:prstGeom prst="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Light" panose="020B0304020202020204" pitchFamily="34" charset="0"/>
              </a:endParaRPr>
            </a:p>
          </p:txBody>
        </p:sp>
        <p:sp>
          <p:nvSpPr>
            <p:cNvPr id="98" name="Rectangle 97">
              <a:extLst>
                <a:ext uri="{FF2B5EF4-FFF2-40B4-BE49-F238E27FC236}">
                  <a16:creationId xmlns:a16="http://schemas.microsoft.com/office/drawing/2014/main" id="{6EFF5E92-FD23-482F-BFF1-80D9200321B7}"/>
                </a:ext>
              </a:extLst>
            </p:cNvPr>
            <p:cNvSpPr/>
            <p:nvPr/>
          </p:nvSpPr>
          <p:spPr>
            <a:xfrm>
              <a:off x="6854625" y="4086277"/>
              <a:ext cx="547485" cy="54748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Light" panose="020B0304020202020204" pitchFamily="34" charset="0"/>
              </a:endParaRPr>
            </a:p>
          </p:txBody>
        </p:sp>
        <p:sp>
          <p:nvSpPr>
            <p:cNvPr id="99" name="Rectangle 98">
              <a:extLst>
                <a:ext uri="{FF2B5EF4-FFF2-40B4-BE49-F238E27FC236}">
                  <a16:creationId xmlns:a16="http://schemas.microsoft.com/office/drawing/2014/main" id="{642758D4-E926-447A-A23F-E14AC8190DCB}"/>
                </a:ext>
              </a:extLst>
            </p:cNvPr>
            <p:cNvSpPr/>
            <p:nvPr/>
          </p:nvSpPr>
          <p:spPr>
            <a:xfrm>
              <a:off x="6092149" y="3438200"/>
              <a:ext cx="547485" cy="54748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Light" panose="020B0304020202020204" pitchFamily="34" charset="0"/>
              </a:endParaRPr>
            </a:p>
          </p:txBody>
        </p:sp>
      </p:grpSp>
      <p:sp>
        <p:nvSpPr>
          <p:cNvPr id="100" name="TextBox 99">
            <a:extLst>
              <a:ext uri="{FF2B5EF4-FFF2-40B4-BE49-F238E27FC236}">
                <a16:creationId xmlns:a16="http://schemas.microsoft.com/office/drawing/2014/main" id="{59C4AF04-0282-4DBD-ABC9-DD9D37D2768E}"/>
              </a:ext>
            </a:extLst>
          </p:cNvPr>
          <p:cNvSpPr txBox="1"/>
          <p:nvPr/>
        </p:nvSpPr>
        <p:spPr>
          <a:xfrm>
            <a:off x="1039034" y="5459599"/>
            <a:ext cx="1691825" cy="369332"/>
          </a:xfrm>
          <a:prstGeom prst="rect">
            <a:avLst/>
          </a:prstGeom>
          <a:noFill/>
        </p:spPr>
        <p:txBody>
          <a:bodyPr wrap="square" rtlCol="0">
            <a:spAutoFit/>
          </a:bodyPr>
          <a:lstStyle/>
          <a:p>
            <a:pPr algn="ctr"/>
            <a:r>
              <a:rPr lang="en-US" dirty="0">
                <a:latin typeface="Arial Nova Light" panose="020B0304020202020204" pitchFamily="34" charset="0"/>
              </a:rPr>
              <a:t>Neural Activity</a:t>
            </a:r>
          </a:p>
        </p:txBody>
      </p:sp>
      <p:sp>
        <p:nvSpPr>
          <p:cNvPr id="101" name="Rectangle 100">
            <a:extLst>
              <a:ext uri="{FF2B5EF4-FFF2-40B4-BE49-F238E27FC236}">
                <a16:creationId xmlns:a16="http://schemas.microsoft.com/office/drawing/2014/main" id="{64A6A61B-BF41-4537-94A4-3482CA5FC9E7}"/>
              </a:ext>
            </a:extLst>
          </p:cNvPr>
          <p:cNvSpPr/>
          <p:nvPr/>
        </p:nvSpPr>
        <p:spPr>
          <a:xfrm rot="5400000">
            <a:off x="1733105" y="5201357"/>
            <a:ext cx="303684" cy="1583872"/>
          </a:xfrm>
          <a:prstGeom prst="rect">
            <a:avLst/>
          </a:prstGeom>
          <a:gradFill flip="none" rotWithShape="1">
            <a:gsLst>
              <a:gs pos="0">
                <a:schemeClr val="bg1"/>
              </a:gs>
              <a:gs pos="100000">
                <a:schemeClr val="tx1"/>
              </a:gs>
            </a:gsLst>
            <a:path path="circle">
              <a:fillToRect l="50000" t="130000" r="50000" b="-30000"/>
            </a:path>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Light" panose="020B0304020202020204" pitchFamily="34" charset="0"/>
            </a:endParaRPr>
          </a:p>
        </p:txBody>
      </p:sp>
      <p:sp>
        <p:nvSpPr>
          <p:cNvPr id="102" name="TextBox 101">
            <a:extLst>
              <a:ext uri="{FF2B5EF4-FFF2-40B4-BE49-F238E27FC236}">
                <a16:creationId xmlns:a16="http://schemas.microsoft.com/office/drawing/2014/main" id="{F1A47B7D-84CE-4FD5-9E6A-E666549A17F8}"/>
              </a:ext>
            </a:extLst>
          </p:cNvPr>
          <p:cNvSpPr txBox="1"/>
          <p:nvPr/>
        </p:nvSpPr>
        <p:spPr>
          <a:xfrm>
            <a:off x="2549579" y="5769687"/>
            <a:ext cx="933963" cy="369332"/>
          </a:xfrm>
          <a:prstGeom prst="rect">
            <a:avLst/>
          </a:prstGeom>
          <a:noFill/>
        </p:spPr>
        <p:txBody>
          <a:bodyPr wrap="square" rtlCol="0">
            <a:spAutoFit/>
          </a:bodyPr>
          <a:lstStyle/>
          <a:p>
            <a:pPr algn="ctr"/>
            <a:r>
              <a:rPr lang="en-US" dirty="0">
                <a:latin typeface="Arial Nova Light" panose="020B0304020202020204" pitchFamily="34" charset="0"/>
              </a:rPr>
              <a:t>High</a:t>
            </a:r>
          </a:p>
        </p:txBody>
      </p:sp>
      <p:sp>
        <p:nvSpPr>
          <p:cNvPr id="103" name="TextBox 102">
            <a:extLst>
              <a:ext uri="{FF2B5EF4-FFF2-40B4-BE49-F238E27FC236}">
                <a16:creationId xmlns:a16="http://schemas.microsoft.com/office/drawing/2014/main" id="{DB768BE6-31B1-49E0-84DC-544E5E6EE9EC}"/>
              </a:ext>
            </a:extLst>
          </p:cNvPr>
          <p:cNvSpPr txBox="1"/>
          <p:nvPr/>
        </p:nvSpPr>
        <p:spPr>
          <a:xfrm>
            <a:off x="311523" y="5775803"/>
            <a:ext cx="933963" cy="369332"/>
          </a:xfrm>
          <a:prstGeom prst="rect">
            <a:avLst/>
          </a:prstGeom>
          <a:noFill/>
        </p:spPr>
        <p:txBody>
          <a:bodyPr wrap="square" rtlCol="0">
            <a:spAutoFit/>
          </a:bodyPr>
          <a:lstStyle/>
          <a:p>
            <a:pPr algn="ctr"/>
            <a:r>
              <a:rPr lang="en-US" dirty="0">
                <a:latin typeface="Arial Nova Light" panose="020B0304020202020204" pitchFamily="34" charset="0"/>
              </a:rPr>
              <a:t>Low</a:t>
            </a:r>
          </a:p>
        </p:txBody>
      </p:sp>
      <p:sp>
        <p:nvSpPr>
          <p:cNvPr id="104" name="TextBox 103">
            <a:extLst>
              <a:ext uri="{FF2B5EF4-FFF2-40B4-BE49-F238E27FC236}">
                <a16:creationId xmlns:a16="http://schemas.microsoft.com/office/drawing/2014/main" id="{FB7627CC-E640-4AA8-BA1C-8858D3B22727}"/>
              </a:ext>
            </a:extLst>
          </p:cNvPr>
          <p:cNvSpPr txBox="1"/>
          <p:nvPr/>
        </p:nvSpPr>
        <p:spPr>
          <a:xfrm>
            <a:off x="6979493" y="2503530"/>
            <a:ext cx="1691825" cy="369332"/>
          </a:xfrm>
          <a:prstGeom prst="rect">
            <a:avLst/>
          </a:prstGeom>
          <a:noFill/>
        </p:spPr>
        <p:txBody>
          <a:bodyPr wrap="square" rtlCol="0">
            <a:spAutoFit/>
          </a:bodyPr>
          <a:lstStyle/>
          <a:p>
            <a:pPr algn="ctr"/>
            <a:r>
              <a:rPr lang="en-US" dirty="0">
                <a:latin typeface="Arial Nova Light" panose="020B0304020202020204" pitchFamily="34" charset="0"/>
              </a:rPr>
              <a:t>Pearson’s r</a:t>
            </a:r>
          </a:p>
        </p:txBody>
      </p:sp>
      <p:sp>
        <p:nvSpPr>
          <p:cNvPr id="105" name="Rectangle 104">
            <a:extLst>
              <a:ext uri="{FF2B5EF4-FFF2-40B4-BE49-F238E27FC236}">
                <a16:creationId xmlns:a16="http://schemas.microsoft.com/office/drawing/2014/main" id="{4D6C01B4-C036-4F88-9A99-C86A4231DB08}"/>
              </a:ext>
            </a:extLst>
          </p:cNvPr>
          <p:cNvSpPr/>
          <p:nvPr/>
        </p:nvSpPr>
        <p:spPr>
          <a:xfrm rot="5400000">
            <a:off x="7673564" y="2245288"/>
            <a:ext cx="303684" cy="1583872"/>
          </a:xfrm>
          <a:prstGeom prst="rect">
            <a:avLst/>
          </a:prstGeom>
          <a:gradFill flip="none" rotWithShape="1">
            <a:gsLst>
              <a:gs pos="0">
                <a:schemeClr val="bg1"/>
              </a:gs>
              <a:gs pos="100000">
                <a:schemeClr val="tx1"/>
              </a:gs>
            </a:gsLst>
            <a:path path="circle">
              <a:fillToRect l="50000" t="130000" r="50000" b="-30000"/>
            </a:path>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Light" panose="020B0304020202020204" pitchFamily="34" charset="0"/>
            </a:endParaRPr>
          </a:p>
        </p:txBody>
      </p:sp>
      <p:sp>
        <p:nvSpPr>
          <p:cNvPr id="106" name="TextBox 105">
            <a:extLst>
              <a:ext uri="{FF2B5EF4-FFF2-40B4-BE49-F238E27FC236}">
                <a16:creationId xmlns:a16="http://schemas.microsoft.com/office/drawing/2014/main" id="{69913BD3-7D04-48C1-9D2B-A250B30EFAA2}"/>
              </a:ext>
            </a:extLst>
          </p:cNvPr>
          <p:cNvSpPr txBox="1"/>
          <p:nvPr/>
        </p:nvSpPr>
        <p:spPr>
          <a:xfrm>
            <a:off x="8490038" y="2813618"/>
            <a:ext cx="933963" cy="369332"/>
          </a:xfrm>
          <a:prstGeom prst="rect">
            <a:avLst/>
          </a:prstGeom>
          <a:noFill/>
        </p:spPr>
        <p:txBody>
          <a:bodyPr wrap="square" rtlCol="0">
            <a:spAutoFit/>
          </a:bodyPr>
          <a:lstStyle/>
          <a:p>
            <a:pPr algn="ctr"/>
            <a:r>
              <a:rPr lang="en-US" dirty="0">
                <a:latin typeface="Arial Nova Light" panose="020B0304020202020204" pitchFamily="34" charset="0"/>
              </a:rPr>
              <a:t>Strong</a:t>
            </a:r>
          </a:p>
        </p:txBody>
      </p:sp>
      <p:sp>
        <p:nvSpPr>
          <p:cNvPr id="107" name="TextBox 106">
            <a:extLst>
              <a:ext uri="{FF2B5EF4-FFF2-40B4-BE49-F238E27FC236}">
                <a16:creationId xmlns:a16="http://schemas.microsoft.com/office/drawing/2014/main" id="{F3414EFD-6965-432D-A13D-3F891D1832FB}"/>
              </a:ext>
            </a:extLst>
          </p:cNvPr>
          <p:cNvSpPr txBox="1"/>
          <p:nvPr/>
        </p:nvSpPr>
        <p:spPr>
          <a:xfrm>
            <a:off x="6251982" y="2819734"/>
            <a:ext cx="933963" cy="369332"/>
          </a:xfrm>
          <a:prstGeom prst="rect">
            <a:avLst/>
          </a:prstGeom>
          <a:noFill/>
        </p:spPr>
        <p:txBody>
          <a:bodyPr wrap="square" rtlCol="0">
            <a:spAutoFit/>
          </a:bodyPr>
          <a:lstStyle/>
          <a:p>
            <a:pPr algn="ctr"/>
            <a:r>
              <a:rPr lang="en-US" dirty="0">
                <a:latin typeface="Arial Nova Light" panose="020B0304020202020204" pitchFamily="34" charset="0"/>
              </a:rPr>
              <a:t>Weak</a:t>
            </a:r>
          </a:p>
        </p:txBody>
      </p:sp>
    </p:spTree>
    <p:extLst>
      <p:ext uri="{BB962C8B-B14F-4D97-AF65-F5344CB8AC3E}">
        <p14:creationId xmlns:p14="http://schemas.microsoft.com/office/powerpoint/2010/main" val="1604853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afterEffect">
                                  <p:stCondLst>
                                    <p:cond delay="0"/>
                                  </p:stCondLst>
                                  <p:childTnLst>
                                    <p:animMotion origin="layout" path="M 4.58333E-6 3.7037E-7 L 4.58333E-6 -0.1412 " pathEditMode="relative" rAng="0" ptsTypes="AA">
                                      <p:cBhvr>
                                        <p:cTn id="6" dur="2000" fill="hold"/>
                                        <p:tgtEl>
                                          <p:spTgt spid="3"/>
                                        </p:tgtEl>
                                        <p:attrNameLst>
                                          <p:attrName>ppt_x</p:attrName>
                                          <p:attrName>ppt_y</p:attrName>
                                        </p:attrNameLst>
                                      </p:cBhvr>
                                      <p:rCtr x="0" y="-7060"/>
                                    </p:animMotion>
                                  </p:childTnLst>
                                </p:cTn>
                              </p:par>
                              <p:par>
                                <p:cTn id="7" presetID="42" presetClass="path" presetSubtype="0" accel="50000" decel="50000" fill="hold" nodeType="withEffect">
                                  <p:stCondLst>
                                    <p:cond delay="0"/>
                                  </p:stCondLst>
                                  <p:childTnLst>
                                    <p:animMotion origin="layout" path="M 0.0013 0.00139 L -0.54114 0.20162 " pathEditMode="relative" rAng="0" ptsTypes="AA">
                                      <p:cBhvr>
                                        <p:cTn id="8" dur="2000" fill="hold"/>
                                        <p:tgtEl>
                                          <p:spTgt spid="5"/>
                                        </p:tgtEl>
                                        <p:attrNameLst>
                                          <p:attrName>ppt_x</p:attrName>
                                          <p:attrName>ppt_y</p:attrName>
                                        </p:attrNameLst>
                                      </p:cBhvr>
                                      <p:rCtr x="-27122" y="10000"/>
                                    </p:animMotion>
                                  </p:childTnLst>
                                </p:cTn>
                              </p:par>
                              <p:par>
                                <p:cTn id="9" presetID="10" presetClass="exit" presetSubtype="0" fill="hold" grpId="0" nodeType="withEffect">
                                  <p:stCondLst>
                                    <p:cond delay="0"/>
                                  </p:stCondLst>
                                  <p:childTnLst>
                                    <p:animEffect transition="out" filter="fade">
                                      <p:cBhvr>
                                        <p:cTn id="10" dur="500"/>
                                        <p:tgtEl>
                                          <p:spTgt spid="13"/>
                                        </p:tgtEl>
                                      </p:cBhvr>
                                    </p:animEffect>
                                    <p:set>
                                      <p:cBhvr>
                                        <p:cTn id="11" dur="1" fill="hold">
                                          <p:stCondLst>
                                            <p:cond delay="499"/>
                                          </p:stCondLst>
                                        </p:cTn>
                                        <p:tgtEl>
                                          <p:spTgt spid="13"/>
                                        </p:tgtEl>
                                        <p:attrNameLst>
                                          <p:attrName>style.visibility</p:attrName>
                                        </p:attrNameLst>
                                      </p:cBhvr>
                                      <p:to>
                                        <p:strVal val="hidden"/>
                                      </p:to>
                                    </p:set>
                                  </p:childTnLst>
                                </p:cTn>
                              </p:par>
                              <p:par>
                                <p:cTn id="12" presetID="10" presetClass="exit" presetSubtype="0" fill="hold" grpId="0" nodeType="withEffect">
                                  <p:stCondLst>
                                    <p:cond delay="0"/>
                                  </p:stCondLst>
                                  <p:childTnLst>
                                    <p:animEffect transition="out" filter="fade">
                                      <p:cBhvr>
                                        <p:cTn id="13" dur="500"/>
                                        <p:tgtEl>
                                          <p:spTgt spid="12"/>
                                        </p:tgtEl>
                                      </p:cBhvr>
                                    </p:animEffect>
                                    <p:set>
                                      <p:cBhvr>
                                        <p:cTn id="14" dur="1" fill="hold">
                                          <p:stCondLst>
                                            <p:cond delay="499"/>
                                          </p:stCondLst>
                                        </p:cTn>
                                        <p:tgtEl>
                                          <p:spTgt spid="12"/>
                                        </p:tgtEl>
                                        <p:attrNameLst>
                                          <p:attrName>style.visibility</p:attrName>
                                        </p:attrNameLst>
                                      </p:cBhvr>
                                      <p:to>
                                        <p:strVal val="hidden"/>
                                      </p:to>
                                    </p:set>
                                  </p:childTnLst>
                                </p:cTn>
                              </p:par>
                              <p:par>
                                <p:cTn id="15" presetID="10" presetClass="exit" presetSubtype="0" fill="hold" grpId="0" nodeType="withEffect">
                                  <p:stCondLst>
                                    <p:cond delay="0"/>
                                  </p:stCondLst>
                                  <p:childTnLst>
                                    <p:animEffect transition="out" filter="fade">
                                      <p:cBhvr>
                                        <p:cTn id="16" dur="500"/>
                                        <p:tgtEl>
                                          <p:spTgt spid="14"/>
                                        </p:tgtEl>
                                      </p:cBhvr>
                                    </p:animEffect>
                                    <p:set>
                                      <p:cBhvr>
                                        <p:cTn id="17" dur="1" fill="hold">
                                          <p:stCondLst>
                                            <p:cond delay="499"/>
                                          </p:stCondLst>
                                        </p:cTn>
                                        <p:tgtEl>
                                          <p:spTgt spid="14"/>
                                        </p:tgtEl>
                                        <p:attrNameLst>
                                          <p:attrName>style.visibility</p:attrName>
                                        </p:attrNameLst>
                                      </p:cBhvr>
                                      <p:to>
                                        <p:strVal val="hidden"/>
                                      </p:to>
                                    </p:set>
                                  </p:childTnLst>
                                </p:cTn>
                              </p:par>
                              <p:par>
                                <p:cTn id="18" presetID="10" presetClass="exit" presetSubtype="0" fill="hold" grpId="0" nodeType="withEffect">
                                  <p:stCondLst>
                                    <p:cond delay="0"/>
                                  </p:stCondLst>
                                  <p:childTnLst>
                                    <p:animEffect transition="out" filter="fade">
                                      <p:cBhvr>
                                        <p:cTn id="19" dur="500"/>
                                        <p:tgtEl>
                                          <p:spTgt spid="16"/>
                                        </p:tgtEl>
                                      </p:cBhvr>
                                    </p:animEffect>
                                    <p:set>
                                      <p:cBhvr>
                                        <p:cTn id="20" dur="1" fill="hold">
                                          <p:stCondLst>
                                            <p:cond delay="499"/>
                                          </p:stCondLst>
                                        </p:cTn>
                                        <p:tgtEl>
                                          <p:spTgt spid="16"/>
                                        </p:tgtEl>
                                        <p:attrNameLst>
                                          <p:attrName>style.visibility</p:attrName>
                                        </p:attrNameLst>
                                      </p:cBhvr>
                                      <p:to>
                                        <p:strVal val="hidden"/>
                                      </p:to>
                                    </p:set>
                                  </p:childTnLst>
                                </p:cTn>
                              </p:par>
                              <p:par>
                                <p:cTn id="21" presetID="10" presetClass="exit" presetSubtype="0" fill="hold" grpId="0" nodeType="withEffect">
                                  <p:stCondLst>
                                    <p:cond delay="0"/>
                                  </p:stCondLst>
                                  <p:childTnLst>
                                    <p:animEffect transition="out" filter="fade">
                                      <p:cBhvr>
                                        <p:cTn id="22" dur="500"/>
                                        <p:tgtEl>
                                          <p:spTgt spid="48"/>
                                        </p:tgtEl>
                                      </p:cBhvr>
                                    </p:animEffect>
                                    <p:set>
                                      <p:cBhvr>
                                        <p:cTn id="23" dur="1" fill="hold">
                                          <p:stCondLst>
                                            <p:cond delay="499"/>
                                          </p:stCondLst>
                                        </p:cTn>
                                        <p:tgtEl>
                                          <p:spTgt spid="48"/>
                                        </p:tgtEl>
                                        <p:attrNameLst>
                                          <p:attrName>style.visibility</p:attrName>
                                        </p:attrNameLst>
                                      </p:cBhvr>
                                      <p:to>
                                        <p:strVal val="hidden"/>
                                      </p:to>
                                    </p:set>
                                  </p:childTnLst>
                                </p:cTn>
                              </p:par>
                              <p:par>
                                <p:cTn id="24" presetID="10" presetClass="exit" presetSubtype="0" fill="hold" nodeType="withEffect">
                                  <p:stCondLst>
                                    <p:cond delay="0"/>
                                  </p:stCondLst>
                                  <p:childTnLst>
                                    <p:animEffect transition="out" filter="fade">
                                      <p:cBhvr>
                                        <p:cTn id="25" dur="500"/>
                                        <p:tgtEl>
                                          <p:spTgt spid="58"/>
                                        </p:tgtEl>
                                      </p:cBhvr>
                                    </p:animEffect>
                                    <p:set>
                                      <p:cBhvr>
                                        <p:cTn id="26" dur="1" fill="hold">
                                          <p:stCondLst>
                                            <p:cond delay="499"/>
                                          </p:stCondLst>
                                        </p:cTn>
                                        <p:tgtEl>
                                          <p:spTgt spid="58"/>
                                        </p:tgtEl>
                                        <p:attrNameLst>
                                          <p:attrName>style.visibility</p:attrName>
                                        </p:attrNameLst>
                                      </p:cBhvr>
                                      <p:to>
                                        <p:strVal val="hidden"/>
                                      </p:to>
                                    </p:set>
                                  </p:childTnLst>
                                </p:cTn>
                              </p:par>
                              <p:par>
                                <p:cTn id="27" presetID="10" presetClass="exit" presetSubtype="0" fill="hold" nodeType="withEffect">
                                  <p:stCondLst>
                                    <p:cond delay="0"/>
                                  </p:stCondLst>
                                  <p:childTnLst>
                                    <p:animEffect transition="out" filter="fade">
                                      <p:cBhvr>
                                        <p:cTn id="28" dur="500"/>
                                        <p:tgtEl>
                                          <p:spTgt spid="55"/>
                                        </p:tgtEl>
                                      </p:cBhvr>
                                    </p:animEffect>
                                    <p:set>
                                      <p:cBhvr>
                                        <p:cTn id="29" dur="1" fill="hold">
                                          <p:stCondLst>
                                            <p:cond delay="499"/>
                                          </p:stCondLst>
                                        </p:cTn>
                                        <p:tgtEl>
                                          <p:spTgt spid="55"/>
                                        </p:tgtEl>
                                        <p:attrNameLst>
                                          <p:attrName>style.visibility</p:attrName>
                                        </p:attrNameLst>
                                      </p:cBhvr>
                                      <p:to>
                                        <p:strVal val="hidden"/>
                                      </p:to>
                                    </p:set>
                                  </p:childTnLst>
                                </p:cTn>
                              </p:par>
                              <p:par>
                                <p:cTn id="30" presetID="10" presetClass="exit" presetSubtype="0" fill="hold" nodeType="withEffect">
                                  <p:stCondLst>
                                    <p:cond delay="0"/>
                                  </p:stCondLst>
                                  <p:childTnLst>
                                    <p:animEffect transition="out" filter="fade">
                                      <p:cBhvr>
                                        <p:cTn id="31" dur="500"/>
                                        <p:tgtEl>
                                          <p:spTgt spid="56"/>
                                        </p:tgtEl>
                                      </p:cBhvr>
                                    </p:animEffect>
                                    <p:set>
                                      <p:cBhvr>
                                        <p:cTn id="32" dur="1" fill="hold">
                                          <p:stCondLst>
                                            <p:cond delay="499"/>
                                          </p:stCondLst>
                                        </p:cTn>
                                        <p:tgtEl>
                                          <p:spTgt spid="56"/>
                                        </p:tgtEl>
                                        <p:attrNameLst>
                                          <p:attrName>style.visibility</p:attrName>
                                        </p:attrNameLst>
                                      </p:cBhvr>
                                      <p:to>
                                        <p:strVal val="hidden"/>
                                      </p:to>
                                    </p:set>
                                  </p:childTnLst>
                                </p:cTn>
                              </p:par>
                              <p:par>
                                <p:cTn id="33" presetID="10" presetClass="exit" presetSubtype="0" fill="hold" nodeType="withEffect">
                                  <p:stCondLst>
                                    <p:cond delay="0"/>
                                  </p:stCondLst>
                                  <p:childTnLst>
                                    <p:animEffect transition="out" filter="fade">
                                      <p:cBhvr>
                                        <p:cTn id="34" dur="500"/>
                                        <p:tgtEl>
                                          <p:spTgt spid="57"/>
                                        </p:tgtEl>
                                      </p:cBhvr>
                                    </p:animEffect>
                                    <p:set>
                                      <p:cBhvr>
                                        <p:cTn id="35" dur="1" fill="hold">
                                          <p:stCondLst>
                                            <p:cond delay="499"/>
                                          </p:stCondLst>
                                        </p:cTn>
                                        <p:tgtEl>
                                          <p:spTgt spid="57"/>
                                        </p:tgtEl>
                                        <p:attrNameLst>
                                          <p:attrName>style.visibility</p:attrName>
                                        </p:attrNameLst>
                                      </p:cBhvr>
                                      <p:to>
                                        <p:strVal val="hidden"/>
                                      </p:to>
                                    </p:set>
                                  </p:childTnLst>
                                </p:cTn>
                              </p:par>
                              <p:par>
                                <p:cTn id="36" presetID="10" presetClass="exit" presetSubtype="0" fill="hold" nodeType="withEffect">
                                  <p:stCondLst>
                                    <p:cond delay="0"/>
                                  </p:stCondLst>
                                  <p:childTnLst>
                                    <p:animEffect transition="out" filter="fade">
                                      <p:cBhvr>
                                        <p:cTn id="37" dur="500"/>
                                        <p:tgtEl>
                                          <p:spTgt spid="60"/>
                                        </p:tgtEl>
                                      </p:cBhvr>
                                    </p:animEffect>
                                    <p:set>
                                      <p:cBhvr>
                                        <p:cTn id="38" dur="1" fill="hold">
                                          <p:stCondLst>
                                            <p:cond delay="499"/>
                                          </p:stCondLst>
                                        </p:cTn>
                                        <p:tgtEl>
                                          <p:spTgt spid="60"/>
                                        </p:tgtEl>
                                        <p:attrNameLst>
                                          <p:attrName>style.visibility</p:attrName>
                                        </p:attrNameLst>
                                      </p:cBhvr>
                                      <p:to>
                                        <p:strVal val="hidden"/>
                                      </p:to>
                                    </p:set>
                                  </p:childTnLst>
                                </p:cTn>
                              </p:par>
                              <p:par>
                                <p:cTn id="39" presetID="10" presetClass="exit" presetSubtype="0" fill="hold" grpId="0" nodeType="withEffect">
                                  <p:stCondLst>
                                    <p:cond delay="0"/>
                                  </p:stCondLst>
                                  <p:childTnLst>
                                    <p:animEffect transition="out" filter="fade">
                                      <p:cBhvr>
                                        <p:cTn id="40" dur="500"/>
                                        <p:tgtEl>
                                          <p:spTgt spid="54"/>
                                        </p:tgtEl>
                                      </p:cBhvr>
                                    </p:animEffect>
                                    <p:set>
                                      <p:cBhvr>
                                        <p:cTn id="41" dur="1" fill="hold">
                                          <p:stCondLst>
                                            <p:cond delay="499"/>
                                          </p:stCondLst>
                                        </p:cTn>
                                        <p:tgtEl>
                                          <p:spTgt spid="54"/>
                                        </p:tgtEl>
                                        <p:attrNameLst>
                                          <p:attrName>style.visibility</p:attrName>
                                        </p:attrNameLst>
                                      </p:cBhvr>
                                      <p:to>
                                        <p:strVal val="hidden"/>
                                      </p:to>
                                    </p:set>
                                  </p:childTnLst>
                                </p:cTn>
                              </p:par>
                              <p:par>
                                <p:cTn id="42" presetID="10" presetClass="exit" presetSubtype="0" fill="hold" grpId="0" nodeType="withEffect">
                                  <p:stCondLst>
                                    <p:cond delay="0"/>
                                  </p:stCondLst>
                                  <p:childTnLst>
                                    <p:animEffect transition="out" filter="fade">
                                      <p:cBhvr>
                                        <p:cTn id="43" dur="500"/>
                                        <p:tgtEl>
                                          <p:spTgt spid="53"/>
                                        </p:tgtEl>
                                      </p:cBhvr>
                                    </p:animEffect>
                                    <p:set>
                                      <p:cBhvr>
                                        <p:cTn id="44" dur="1" fill="hold">
                                          <p:stCondLst>
                                            <p:cond delay="499"/>
                                          </p:stCondLst>
                                        </p:cTn>
                                        <p:tgtEl>
                                          <p:spTgt spid="53"/>
                                        </p:tgtEl>
                                        <p:attrNameLst>
                                          <p:attrName>style.visibility</p:attrName>
                                        </p:attrNameLst>
                                      </p:cBhvr>
                                      <p:to>
                                        <p:strVal val="hidden"/>
                                      </p:to>
                                    </p:set>
                                  </p:childTnLst>
                                </p:cTn>
                              </p:par>
                              <p:par>
                                <p:cTn id="45" presetID="10" presetClass="exit" presetSubtype="0" fill="hold" grpId="0" nodeType="withEffect">
                                  <p:stCondLst>
                                    <p:cond delay="0"/>
                                  </p:stCondLst>
                                  <p:childTnLst>
                                    <p:animEffect transition="out" filter="fade">
                                      <p:cBhvr>
                                        <p:cTn id="46" dur="500"/>
                                        <p:tgtEl>
                                          <p:spTgt spid="52"/>
                                        </p:tgtEl>
                                      </p:cBhvr>
                                    </p:animEffect>
                                    <p:set>
                                      <p:cBhvr>
                                        <p:cTn id="47" dur="1" fill="hold">
                                          <p:stCondLst>
                                            <p:cond delay="499"/>
                                          </p:stCondLst>
                                        </p:cTn>
                                        <p:tgtEl>
                                          <p:spTgt spid="52"/>
                                        </p:tgtEl>
                                        <p:attrNameLst>
                                          <p:attrName>style.visibility</p:attrName>
                                        </p:attrNameLst>
                                      </p:cBhvr>
                                      <p:to>
                                        <p:strVal val="hidden"/>
                                      </p:to>
                                    </p:set>
                                  </p:childTnLst>
                                </p:cTn>
                              </p:par>
                              <p:par>
                                <p:cTn id="48" presetID="10" presetClass="exit" presetSubtype="0" fill="hold" nodeType="withEffect">
                                  <p:stCondLst>
                                    <p:cond delay="0"/>
                                  </p:stCondLst>
                                  <p:childTnLst>
                                    <p:animEffect transition="out" filter="fade">
                                      <p:cBhvr>
                                        <p:cTn id="49" dur="500"/>
                                        <p:tgtEl>
                                          <p:spTgt spid="59"/>
                                        </p:tgtEl>
                                      </p:cBhvr>
                                    </p:animEffect>
                                    <p:set>
                                      <p:cBhvr>
                                        <p:cTn id="50" dur="1" fill="hold">
                                          <p:stCondLst>
                                            <p:cond delay="499"/>
                                          </p:stCondLst>
                                        </p:cTn>
                                        <p:tgtEl>
                                          <p:spTgt spid="59"/>
                                        </p:tgtEl>
                                        <p:attrNameLst>
                                          <p:attrName>style.visibility</p:attrName>
                                        </p:attrNameLst>
                                      </p:cBhvr>
                                      <p:to>
                                        <p:strVal val="hidden"/>
                                      </p:to>
                                    </p:set>
                                  </p:childTnLst>
                                </p:cTn>
                              </p:par>
                              <p:par>
                                <p:cTn id="51" presetID="10" presetClass="exit" presetSubtype="0" fill="hold" grpId="0" nodeType="withEffect">
                                  <p:stCondLst>
                                    <p:cond delay="0"/>
                                  </p:stCondLst>
                                  <p:childTnLst>
                                    <p:animEffect transition="out" filter="fade">
                                      <p:cBhvr>
                                        <p:cTn id="52" dur="500"/>
                                        <p:tgtEl>
                                          <p:spTgt spid="61"/>
                                        </p:tgtEl>
                                      </p:cBhvr>
                                    </p:animEffect>
                                    <p:set>
                                      <p:cBhvr>
                                        <p:cTn id="53" dur="1" fill="hold">
                                          <p:stCondLst>
                                            <p:cond delay="499"/>
                                          </p:stCondLst>
                                        </p:cTn>
                                        <p:tgtEl>
                                          <p:spTgt spid="61"/>
                                        </p:tgtEl>
                                        <p:attrNameLst>
                                          <p:attrName>style.visibility</p:attrName>
                                        </p:attrNameLst>
                                      </p:cBhvr>
                                      <p:to>
                                        <p:strVal val="hidden"/>
                                      </p:to>
                                    </p:set>
                                  </p:childTnLst>
                                </p:cTn>
                              </p:par>
                              <p:par>
                                <p:cTn id="54" presetID="10" presetClass="exit" presetSubtype="0" fill="hold" grpId="0" nodeType="withEffect">
                                  <p:stCondLst>
                                    <p:cond delay="0"/>
                                  </p:stCondLst>
                                  <p:childTnLst>
                                    <p:animEffect transition="out" filter="fade">
                                      <p:cBhvr>
                                        <p:cTn id="55" dur="500"/>
                                        <p:tgtEl>
                                          <p:spTgt spid="100"/>
                                        </p:tgtEl>
                                      </p:cBhvr>
                                    </p:animEffect>
                                    <p:set>
                                      <p:cBhvr>
                                        <p:cTn id="56" dur="1" fill="hold">
                                          <p:stCondLst>
                                            <p:cond delay="499"/>
                                          </p:stCondLst>
                                        </p:cTn>
                                        <p:tgtEl>
                                          <p:spTgt spid="100"/>
                                        </p:tgtEl>
                                        <p:attrNameLst>
                                          <p:attrName>style.visibility</p:attrName>
                                        </p:attrNameLst>
                                      </p:cBhvr>
                                      <p:to>
                                        <p:strVal val="hidden"/>
                                      </p:to>
                                    </p:set>
                                  </p:childTnLst>
                                </p:cTn>
                              </p:par>
                              <p:par>
                                <p:cTn id="57" presetID="10" presetClass="exit" presetSubtype="0" fill="hold" grpId="0" nodeType="withEffect">
                                  <p:stCondLst>
                                    <p:cond delay="0"/>
                                  </p:stCondLst>
                                  <p:childTnLst>
                                    <p:animEffect transition="out" filter="fade">
                                      <p:cBhvr>
                                        <p:cTn id="58" dur="500"/>
                                        <p:tgtEl>
                                          <p:spTgt spid="102"/>
                                        </p:tgtEl>
                                      </p:cBhvr>
                                    </p:animEffect>
                                    <p:set>
                                      <p:cBhvr>
                                        <p:cTn id="59" dur="1" fill="hold">
                                          <p:stCondLst>
                                            <p:cond delay="499"/>
                                          </p:stCondLst>
                                        </p:cTn>
                                        <p:tgtEl>
                                          <p:spTgt spid="102"/>
                                        </p:tgtEl>
                                        <p:attrNameLst>
                                          <p:attrName>style.visibility</p:attrName>
                                        </p:attrNameLst>
                                      </p:cBhvr>
                                      <p:to>
                                        <p:strVal val="hidden"/>
                                      </p:to>
                                    </p:set>
                                  </p:childTnLst>
                                </p:cTn>
                              </p:par>
                              <p:par>
                                <p:cTn id="60" presetID="10" presetClass="exit" presetSubtype="0" fill="hold" grpId="0" nodeType="withEffect">
                                  <p:stCondLst>
                                    <p:cond delay="0"/>
                                  </p:stCondLst>
                                  <p:childTnLst>
                                    <p:animEffect transition="out" filter="fade">
                                      <p:cBhvr>
                                        <p:cTn id="61" dur="500"/>
                                        <p:tgtEl>
                                          <p:spTgt spid="103"/>
                                        </p:tgtEl>
                                      </p:cBhvr>
                                    </p:animEffect>
                                    <p:set>
                                      <p:cBhvr>
                                        <p:cTn id="62" dur="1" fill="hold">
                                          <p:stCondLst>
                                            <p:cond delay="499"/>
                                          </p:stCondLst>
                                        </p:cTn>
                                        <p:tgtEl>
                                          <p:spTgt spid="103"/>
                                        </p:tgtEl>
                                        <p:attrNameLst>
                                          <p:attrName>style.visibility</p:attrName>
                                        </p:attrNameLst>
                                      </p:cBhvr>
                                      <p:to>
                                        <p:strVal val="hidden"/>
                                      </p:to>
                                    </p:set>
                                  </p:childTnLst>
                                </p:cTn>
                              </p:par>
                              <p:par>
                                <p:cTn id="63" presetID="10" presetClass="exit" presetSubtype="0" fill="hold" grpId="0" nodeType="withEffect">
                                  <p:stCondLst>
                                    <p:cond delay="0"/>
                                  </p:stCondLst>
                                  <p:childTnLst>
                                    <p:animEffect transition="out" filter="fade">
                                      <p:cBhvr>
                                        <p:cTn id="64" dur="500"/>
                                        <p:tgtEl>
                                          <p:spTgt spid="101"/>
                                        </p:tgtEl>
                                      </p:cBhvr>
                                    </p:animEffect>
                                    <p:set>
                                      <p:cBhvr>
                                        <p:cTn id="65" dur="1" fill="hold">
                                          <p:stCondLst>
                                            <p:cond delay="499"/>
                                          </p:stCondLst>
                                        </p:cTn>
                                        <p:tgtEl>
                                          <p:spTgt spid="101"/>
                                        </p:tgtEl>
                                        <p:attrNameLst>
                                          <p:attrName>style.visibility</p:attrName>
                                        </p:attrNameLst>
                                      </p:cBhvr>
                                      <p:to>
                                        <p:strVal val="hidden"/>
                                      </p:to>
                                    </p:set>
                                  </p:childTnLst>
                                </p:cTn>
                              </p:par>
                            </p:childTnLst>
                          </p:cTn>
                        </p:par>
                        <p:par>
                          <p:cTn id="66" fill="hold">
                            <p:stCondLst>
                              <p:cond delay="2000"/>
                            </p:stCondLst>
                            <p:childTnLst>
                              <p:par>
                                <p:cTn id="67" presetID="10" presetClass="entr" presetSubtype="0" fill="hold" nodeType="afterEffect">
                                  <p:stCondLst>
                                    <p:cond delay="0"/>
                                  </p:stCondLst>
                                  <p:childTnLst>
                                    <p:set>
                                      <p:cBhvr>
                                        <p:cTn id="68" dur="1" fill="hold">
                                          <p:stCondLst>
                                            <p:cond delay="0"/>
                                          </p:stCondLst>
                                        </p:cTn>
                                        <p:tgtEl>
                                          <p:spTgt spid="10"/>
                                        </p:tgtEl>
                                        <p:attrNameLst>
                                          <p:attrName>style.visibility</p:attrName>
                                        </p:attrNameLst>
                                      </p:cBhvr>
                                      <p:to>
                                        <p:strVal val="visible"/>
                                      </p:to>
                                    </p:set>
                                    <p:animEffect transition="in" filter="fade">
                                      <p:cBhvr>
                                        <p:cTn id="69" dur="500"/>
                                        <p:tgtEl>
                                          <p:spTgt spid="10"/>
                                        </p:tgtEl>
                                      </p:cBhvr>
                                    </p:animEffect>
                                  </p:childTnLst>
                                </p:cTn>
                              </p:par>
                              <p:par>
                                <p:cTn id="70" presetID="10" presetClass="entr" presetSubtype="0" fill="hold" nodeType="withEffect">
                                  <p:stCondLst>
                                    <p:cond delay="0"/>
                                  </p:stCondLst>
                                  <p:childTnLst>
                                    <p:set>
                                      <p:cBhvr>
                                        <p:cTn id="71" dur="1" fill="hold">
                                          <p:stCondLst>
                                            <p:cond delay="0"/>
                                          </p:stCondLst>
                                        </p:cTn>
                                        <p:tgtEl>
                                          <p:spTgt spid="9"/>
                                        </p:tgtEl>
                                        <p:attrNameLst>
                                          <p:attrName>style.visibility</p:attrName>
                                        </p:attrNameLst>
                                      </p:cBhvr>
                                      <p:to>
                                        <p:strVal val="visible"/>
                                      </p:to>
                                    </p:set>
                                    <p:animEffect transition="in" filter="fade">
                                      <p:cBhvr>
                                        <p:cTn id="72" dur="500"/>
                                        <p:tgtEl>
                                          <p:spTgt spid="9"/>
                                        </p:tgtEl>
                                      </p:cBhvr>
                                    </p:animEffect>
                                  </p:childTnLst>
                                </p:cTn>
                              </p:par>
                            </p:childTnLst>
                          </p:cTn>
                        </p:par>
                        <p:par>
                          <p:cTn id="73" fill="hold">
                            <p:stCondLst>
                              <p:cond delay="2500"/>
                            </p:stCondLst>
                            <p:childTnLst>
                              <p:par>
                                <p:cTn id="74" presetID="22" presetClass="entr" presetSubtype="8" fill="hold" nodeType="afterEffect">
                                  <p:stCondLst>
                                    <p:cond delay="0"/>
                                  </p:stCondLst>
                                  <p:childTnLst>
                                    <p:set>
                                      <p:cBhvr>
                                        <p:cTn id="75" dur="1" fill="hold">
                                          <p:stCondLst>
                                            <p:cond delay="0"/>
                                          </p:stCondLst>
                                        </p:cTn>
                                        <p:tgtEl>
                                          <p:spTgt spid="15"/>
                                        </p:tgtEl>
                                        <p:attrNameLst>
                                          <p:attrName>style.visibility</p:attrName>
                                        </p:attrNameLst>
                                      </p:cBhvr>
                                      <p:to>
                                        <p:strVal val="visible"/>
                                      </p:to>
                                    </p:set>
                                    <p:animEffect transition="in" filter="wipe(left)">
                                      <p:cBhvr>
                                        <p:cTn id="76" dur="500"/>
                                        <p:tgtEl>
                                          <p:spTgt spid="15"/>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104"/>
                                        </p:tgtEl>
                                        <p:attrNameLst>
                                          <p:attrName>style.visibility</p:attrName>
                                        </p:attrNameLst>
                                      </p:cBhvr>
                                      <p:to>
                                        <p:strVal val="visible"/>
                                      </p:to>
                                    </p:set>
                                    <p:animEffect transition="in" filter="fade">
                                      <p:cBhvr>
                                        <p:cTn id="79" dur="500"/>
                                        <p:tgtEl>
                                          <p:spTgt spid="104"/>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105"/>
                                        </p:tgtEl>
                                        <p:attrNameLst>
                                          <p:attrName>style.visibility</p:attrName>
                                        </p:attrNameLst>
                                      </p:cBhvr>
                                      <p:to>
                                        <p:strVal val="visible"/>
                                      </p:to>
                                    </p:set>
                                    <p:animEffect transition="in" filter="fade">
                                      <p:cBhvr>
                                        <p:cTn id="82" dur="500"/>
                                        <p:tgtEl>
                                          <p:spTgt spid="105"/>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107"/>
                                        </p:tgtEl>
                                        <p:attrNameLst>
                                          <p:attrName>style.visibility</p:attrName>
                                        </p:attrNameLst>
                                      </p:cBhvr>
                                      <p:to>
                                        <p:strVal val="visible"/>
                                      </p:to>
                                    </p:set>
                                    <p:animEffect transition="in" filter="fade">
                                      <p:cBhvr>
                                        <p:cTn id="85" dur="500"/>
                                        <p:tgtEl>
                                          <p:spTgt spid="107"/>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106"/>
                                        </p:tgtEl>
                                        <p:attrNameLst>
                                          <p:attrName>style.visibility</p:attrName>
                                        </p:attrNameLst>
                                      </p:cBhvr>
                                      <p:to>
                                        <p:strVal val="visible"/>
                                      </p:to>
                                    </p:set>
                                    <p:animEffect transition="in" filter="fade">
                                      <p:cBhvr>
                                        <p:cTn id="88" dur="500"/>
                                        <p:tgtEl>
                                          <p:spTgt spid="106"/>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2"/>
                                        </p:tgtEl>
                                        <p:attrNameLst>
                                          <p:attrName>style.visibility</p:attrName>
                                        </p:attrNameLst>
                                      </p:cBhvr>
                                      <p:to>
                                        <p:strVal val="visible"/>
                                      </p:to>
                                    </p:set>
                                    <p:animEffect transition="in" filter="fade">
                                      <p:cBhvr>
                                        <p:cTn id="9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2" grpId="0"/>
      <p:bldP spid="13" grpId="0"/>
      <p:bldP spid="14" grpId="0"/>
      <p:bldP spid="16" grpId="0"/>
      <p:bldP spid="48" grpId="0"/>
      <p:bldP spid="52" grpId="0"/>
      <p:bldP spid="53" grpId="0"/>
      <p:bldP spid="54" grpId="0"/>
      <p:bldP spid="61" grpId="0"/>
      <p:bldP spid="100" grpId="0"/>
      <p:bldP spid="101" grpId="0" animBg="1"/>
      <p:bldP spid="102" grpId="0"/>
      <p:bldP spid="103" grpId="0"/>
      <p:bldP spid="104" grpId="0"/>
      <p:bldP spid="105" grpId="0" animBg="1"/>
      <p:bldP spid="106" grpId="0"/>
      <p:bldP spid="10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307576A5-F9D2-3D46-86BC-D34CCF09EAEF}"/>
              </a:ext>
            </a:extLst>
          </p:cNvPr>
          <p:cNvGrpSpPr/>
          <p:nvPr/>
        </p:nvGrpSpPr>
        <p:grpSpPr>
          <a:xfrm>
            <a:off x="3252375" y="1375076"/>
            <a:ext cx="6547607" cy="4583142"/>
            <a:chOff x="3252375" y="1542716"/>
            <a:chExt cx="6547607" cy="4583142"/>
          </a:xfrm>
        </p:grpSpPr>
        <p:pic>
          <p:nvPicPr>
            <p:cNvPr id="5" name="Picture 4">
              <a:extLst>
                <a:ext uri="{FF2B5EF4-FFF2-40B4-BE49-F238E27FC236}">
                  <a16:creationId xmlns:a16="http://schemas.microsoft.com/office/drawing/2014/main" id="{94E16EF8-B9F1-884C-969C-190B231A6958}"/>
                </a:ext>
              </a:extLst>
            </p:cNvPr>
            <p:cNvPicPr>
              <a:picLocks noChangeAspect="1"/>
            </p:cNvPicPr>
            <p:nvPr/>
          </p:nvPicPr>
          <p:blipFill rotWithShape="1">
            <a:blip r:embed="rId3">
              <a:extLst>
                <a:ext uri="{28A0092B-C50C-407E-A947-70E740481C1C}">
                  <a14:useLocalDpi xmlns:a14="http://schemas.microsoft.com/office/drawing/2010/main" val="0"/>
                </a:ext>
              </a:extLst>
            </a:blip>
            <a:srcRect l="16805" t="11902" b="10903"/>
            <a:stretch/>
          </p:blipFill>
          <p:spPr>
            <a:xfrm>
              <a:off x="3401297" y="1542716"/>
              <a:ext cx="6398685" cy="4452895"/>
            </a:xfrm>
            <a:prstGeom prst="rect">
              <a:avLst/>
            </a:prstGeom>
          </p:spPr>
        </p:pic>
        <p:sp>
          <p:nvSpPr>
            <p:cNvPr id="17" name="Rectangle 16">
              <a:extLst>
                <a:ext uri="{FF2B5EF4-FFF2-40B4-BE49-F238E27FC236}">
                  <a16:creationId xmlns:a16="http://schemas.microsoft.com/office/drawing/2014/main" id="{98CB677E-E18B-F944-A13F-260A4FE46BC2}"/>
                </a:ext>
              </a:extLst>
            </p:cNvPr>
            <p:cNvSpPr/>
            <p:nvPr/>
          </p:nvSpPr>
          <p:spPr>
            <a:xfrm>
              <a:off x="3252375" y="1542717"/>
              <a:ext cx="145601" cy="2191084"/>
            </a:xfrm>
            <a:prstGeom prst="rect">
              <a:avLst/>
            </a:prstGeom>
            <a:solidFill>
              <a:srgbClr val="CA3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Light" panose="020B0304020202020204" pitchFamily="34" charset="0"/>
              </a:endParaRPr>
            </a:p>
          </p:txBody>
        </p:sp>
        <p:sp>
          <p:nvSpPr>
            <p:cNvPr id="26" name="Rectangle 25">
              <a:extLst>
                <a:ext uri="{FF2B5EF4-FFF2-40B4-BE49-F238E27FC236}">
                  <a16:creationId xmlns:a16="http://schemas.microsoft.com/office/drawing/2014/main" id="{92D111D2-855A-E646-BB86-2859B106E4CD}"/>
                </a:ext>
              </a:extLst>
            </p:cNvPr>
            <p:cNvSpPr/>
            <p:nvPr/>
          </p:nvSpPr>
          <p:spPr>
            <a:xfrm>
              <a:off x="3252375" y="3733801"/>
              <a:ext cx="145601" cy="2246457"/>
            </a:xfrm>
            <a:prstGeom prst="rect">
              <a:avLst/>
            </a:prstGeom>
            <a:solidFill>
              <a:srgbClr val="429E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Light" panose="020B0304020202020204" pitchFamily="34" charset="0"/>
              </a:endParaRPr>
            </a:p>
          </p:txBody>
        </p:sp>
        <p:sp>
          <p:nvSpPr>
            <p:cNvPr id="35" name="Rectangle 34">
              <a:extLst>
                <a:ext uri="{FF2B5EF4-FFF2-40B4-BE49-F238E27FC236}">
                  <a16:creationId xmlns:a16="http://schemas.microsoft.com/office/drawing/2014/main" id="{9BEF293D-7ABF-2B44-8639-8B7785223FB5}"/>
                </a:ext>
              </a:extLst>
            </p:cNvPr>
            <p:cNvSpPr/>
            <p:nvPr/>
          </p:nvSpPr>
          <p:spPr>
            <a:xfrm rot="16200000">
              <a:off x="4440826" y="4937407"/>
              <a:ext cx="145601" cy="2231302"/>
            </a:xfrm>
            <a:prstGeom prst="rect">
              <a:avLst/>
            </a:prstGeom>
            <a:solidFill>
              <a:srgbClr val="CA3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Light" panose="020B0304020202020204" pitchFamily="34" charset="0"/>
              </a:endParaRPr>
            </a:p>
          </p:txBody>
        </p:sp>
        <p:sp>
          <p:nvSpPr>
            <p:cNvPr id="44" name="Rectangle 43">
              <a:extLst>
                <a:ext uri="{FF2B5EF4-FFF2-40B4-BE49-F238E27FC236}">
                  <a16:creationId xmlns:a16="http://schemas.microsoft.com/office/drawing/2014/main" id="{8C534234-C1CD-BA44-9934-AC34637539C0}"/>
                </a:ext>
              </a:extLst>
            </p:cNvPr>
            <p:cNvSpPr/>
            <p:nvPr/>
          </p:nvSpPr>
          <p:spPr>
            <a:xfrm rot="16200000">
              <a:off x="6665862" y="4943672"/>
              <a:ext cx="145601" cy="2218769"/>
            </a:xfrm>
            <a:prstGeom prst="rect">
              <a:avLst/>
            </a:prstGeom>
            <a:solidFill>
              <a:srgbClr val="429E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Light" panose="020B0304020202020204" pitchFamily="34" charset="0"/>
              </a:endParaRPr>
            </a:p>
          </p:txBody>
        </p:sp>
      </p:grpSp>
      <p:sp>
        <p:nvSpPr>
          <p:cNvPr id="47" name="TextBox 46">
            <a:extLst>
              <a:ext uri="{FF2B5EF4-FFF2-40B4-BE49-F238E27FC236}">
                <a16:creationId xmlns:a16="http://schemas.microsoft.com/office/drawing/2014/main" id="{06DBE84E-F03A-DE49-A855-39C2938A60C5}"/>
              </a:ext>
            </a:extLst>
          </p:cNvPr>
          <p:cNvSpPr txBox="1"/>
          <p:nvPr/>
        </p:nvSpPr>
        <p:spPr>
          <a:xfrm>
            <a:off x="4793001" y="1089762"/>
            <a:ext cx="1732910" cy="369332"/>
          </a:xfrm>
          <a:prstGeom prst="rect">
            <a:avLst/>
          </a:prstGeom>
          <a:noFill/>
        </p:spPr>
        <p:txBody>
          <a:bodyPr wrap="none" rtlCol="0">
            <a:spAutoFit/>
          </a:bodyPr>
          <a:lstStyle/>
          <a:p>
            <a:r>
              <a:rPr lang="en-US" dirty="0">
                <a:latin typeface="Arial Nova Light" panose="020B0304020202020204" pitchFamily="34" charset="0"/>
              </a:rPr>
              <a:t>Healthy - dACC</a:t>
            </a:r>
          </a:p>
        </p:txBody>
      </p:sp>
      <p:sp>
        <p:nvSpPr>
          <p:cNvPr id="48" name="TextBox 47">
            <a:extLst>
              <a:ext uri="{FF2B5EF4-FFF2-40B4-BE49-F238E27FC236}">
                <a16:creationId xmlns:a16="http://schemas.microsoft.com/office/drawing/2014/main" id="{7138286B-31AF-4E4F-90CF-E406FEDE76A7}"/>
              </a:ext>
            </a:extLst>
          </p:cNvPr>
          <p:cNvSpPr txBox="1"/>
          <p:nvPr/>
        </p:nvSpPr>
        <p:spPr>
          <a:xfrm>
            <a:off x="9229912" y="3292772"/>
            <a:ext cx="2163990" cy="369332"/>
          </a:xfrm>
          <a:prstGeom prst="rect">
            <a:avLst/>
          </a:prstGeom>
          <a:noFill/>
        </p:spPr>
        <p:txBody>
          <a:bodyPr wrap="none" rtlCol="0">
            <a:spAutoFit/>
          </a:bodyPr>
          <a:lstStyle/>
          <a:p>
            <a:r>
              <a:rPr lang="en-US" dirty="0">
                <a:latin typeface="Arial Nova Light" panose="020B0304020202020204" pitchFamily="34" charset="0"/>
              </a:rPr>
              <a:t>Fisher Z(correlation)</a:t>
            </a:r>
          </a:p>
        </p:txBody>
      </p:sp>
      <p:sp>
        <p:nvSpPr>
          <p:cNvPr id="11" name="TextBox 10">
            <a:extLst>
              <a:ext uri="{FF2B5EF4-FFF2-40B4-BE49-F238E27FC236}">
                <a16:creationId xmlns:a16="http://schemas.microsoft.com/office/drawing/2014/main" id="{FF5E323D-4FEF-C341-AB4B-C40BE6235201}"/>
              </a:ext>
            </a:extLst>
          </p:cNvPr>
          <p:cNvSpPr txBox="1"/>
          <p:nvPr/>
        </p:nvSpPr>
        <p:spPr>
          <a:xfrm>
            <a:off x="3671087" y="5885416"/>
            <a:ext cx="1685078" cy="523220"/>
          </a:xfrm>
          <a:prstGeom prst="rect">
            <a:avLst/>
          </a:prstGeom>
          <a:noFill/>
        </p:spPr>
        <p:txBody>
          <a:bodyPr wrap="none" rtlCol="0">
            <a:spAutoFit/>
          </a:bodyPr>
          <a:lstStyle/>
          <a:p>
            <a:pPr algn="ctr"/>
            <a:r>
              <a:rPr lang="en-US" sz="2800" dirty="0">
                <a:solidFill>
                  <a:srgbClr val="CA3F20"/>
                </a:solidFill>
                <a:latin typeface="Arial Nova Light" panose="020B0304020202020204" pitchFamily="34" charset="0"/>
              </a:rPr>
              <a:t>Encoding</a:t>
            </a:r>
            <a:endParaRPr lang="en-US" dirty="0">
              <a:solidFill>
                <a:srgbClr val="CA3F20"/>
              </a:solidFill>
              <a:latin typeface="Arial Nova Light" panose="020B0304020202020204" pitchFamily="34" charset="0"/>
            </a:endParaRPr>
          </a:p>
        </p:txBody>
      </p:sp>
      <p:sp>
        <p:nvSpPr>
          <p:cNvPr id="12" name="TextBox 11">
            <a:extLst>
              <a:ext uri="{FF2B5EF4-FFF2-40B4-BE49-F238E27FC236}">
                <a16:creationId xmlns:a16="http://schemas.microsoft.com/office/drawing/2014/main" id="{2C94299A-A9AD-2D4F-B62C-3596430C26A3}"/>
              </a:ext>
            </a:extLst>
          </p:cNvPr>
          <p:cNvSpPr txBox="1"/>
          <p:nvPr/>
        </p:nvSpPr>
        <p:spPr>
          <a:xfrm>
            <a:off x="1521667" y="2209009"/>
            <a:ext cx="1685078" cy="523220"/>
          </a:xfrm>
          <a:prstGeom prst="rect">
            <a:avLst/>
          </a:prstGeom>
          <a:noFill/>
        </p:spPr>
        <p:txBody>
          <a:bodyPr wrap="none" rtlCol="0">
            <a:spAutoFit/>
          </a:bodyPr>
          <a:lstStyle/>
          <a:p>
            <a:pPr algn="ctr"/>
            <a:r>
              <a:rPr lang="en-US" sz="2800" dirty="0">
                <a:solidFill>
                  <a:srgbClr val="CA3F20"/>
                </a:solidFill>
                <a:latin typeface="Arial Nova Light" panose="020B0304020202020204" pitchFamily="34" charset="0"/>
              </a:rPr>
              <a:t>Encoding</a:t>
            </a:r>
            <a:endParaRPr lang="en-US" dirty="0">
              <a:solidFill>
                <a:srgbClr val="CA3F20"/>
              </a:solidFill>
              <a:latin typeface="Arial Nova Light" panose="020B0304020202020204" pitchFamily="34" charset="0"/>
            </a:endParaRPr>
          </a:p>
        </p:txBody>
      </p:sp>
      <p:sp>
        <p:nvSpPr>
          <p:cNvPr id="13" name="TextBox 12">
            <a:extLst>
              <a:ext uri="{FF2B5EF4-FFF2-40B4-BE49-F238E27FC236}">
                <a16:creationId xmlns:a16="http://schemas.microsoft.com/office/drawing/2014/main" id="{59A04527-470D-1043-9EF2-7A0312CE3F21}"/>
              </a:ext>
            </a:extLst>
          </p:cNvPr>
          <p:cNvSpPr txBox="1"/>
          <p:nvPr/>
        </p:nvSpPr>
        <p:spPr>
          <a:xfrm>
            <a:off x="1612653" y="4427779"/>
            <a:ext cx="1503104" cy="523220"/>
          </a:xfrm>
          <a:prstGeom prst="rect">
            <a:avLst/>
          </a:prstGeom>
          <a:noFill/>
        </p:spPr>
        <p:txBody>
          <a:bodyPr wrap="none" rtlCol="0">
            <a:spAutoFit/>
          </a:bodyPr>
          <a:lstStyle/>
          <a:p>
            <a:pPr algn="ctr"/>
            <a:r>
              <a:rPr lang="en-US" sz="2800" dirty="0">
                <a:solidFill>
                  <a:srgbClr val="429EB5"/>
                </a:solidFill>
                <a:latin typeface="Arial Nova Light" panose="020B0304020202020204" pitchFamily="34" charset="0"/>
              </a:rPr>
              <a:t>Retrieval</a:t>
            </a:r>
            <a:endParaRPr lang="en-US" dirty="0">
              <a:solidFill>
                <a:srgbClr val="429EB5"/>
              </a:solidFill>
              <a:latin typeface="Arial Nova Light" panose="020B0304020202020204" pitchFamily="34" charset="0"/>
            </a:endParaRPr>
          </a:p>
        </p:txBody>
      </p:sp>
      <p:sp>
        <p:nvSpPr>
          <p:cNvPr id="14" name="TextBox 13">
            <a:extLst>
              <a:ext uri="{FF2B5EF4-FFF2-40B4-BE49-F238E27FC236}">
                <a16:creationId xmlns:a16="http://schemas.microsoft.com/office/drawing/2014/main" id="{05373AA3-9646-C34E-B361-33950D78A055}"/>
              </a:ext>
            </a:extLst>
          </p:cNvPr>
          <p:cNvSpPr txBox="1"/>
          <p:nvPr/>
        </p:nvSpPr>
        <p:spPr>
          <a:xfrm>
            <a:off x="5987110" y="5884885"/>
            <a:ext cx="1503104" cy="523220"/>
          </a:xfrm>
          <a:prstGeom prst="rect">
            <a:avLst/>
          </a:prstGeom>
          <a:noFill/>
        </p:spPr>
        <p:txBody>
          <a:bodyPr wrap="none" rtlCol="0">
            <a:spAutoFit/>
          </a:bodyPr>
          <a:lstStyle/>
          <a:p>
            <a:pPr algn="ctr"/>
            <a:r>
              <a:rPr lang="en-US" sz="2800" dirty="0">
                <a:solidFill>
                  <a:srgbClr val="429EB5"/>
                </a:solidFill>
                <a:latin typeface="Arial Nova Light" panose="020B0304020202020204" pitchFamily="34" charset="0"/>
              </a:rPr>
              <a:t>Retrieval</a:t>
            </a:r>
            <a:endParaRPr lang="en-US" dirty="0">
              <a:solidFill>
                <a:srgbClr val="429EB5"/>
              </a:solidFill>
              <a:latin typeface="Arial Nova Light" panose="020B0304020202020204" pitchFamily="34" charset="0"/>
            </a:endParaRPr>
          </a:p>
        </p:txBody>
      </p:sp>
      <p:sp>
        <p:nvSpPr>
          <p:cNvPr id="7" name="Rectangle 6">
            <a:extLst>
              <a:ext uri="{FF2B5EF4-FFF2-40B4-BE49-F238E27FC236}">
                <a16:creationId xmlns:a16="http://schemas.microsoft.com/office/drawing/2014/main" id="{6063CA12-CCF6-7C44-80FA-99640A737506}"/>
              </a:ext>
            </a:extLst>
          </p:cNvPr>
          <p:cNvSpPr/>
          <p:nvPr/>
        </p:nvSpPr>
        <p:spPr>
          <a:xfrm rot="2699520">
            <a:off x="2938260" y="4698852"/>
            <a:ext cx="3166147" cy="52514"/>
          </a:xfrm>
          <a:prstGeom prst="rect">
            <a:avLst/>
          </a:prstGeom>
          <a:noFill/>
          <a:ln w="127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Light" panose="020B0304020202020204" pitchFamily="34" charset="0"/>
            </a:endParaRPr>
          </a:p>
        </p:txBody>
      </p:sp>
      <p:sp>
        <p:nvSpPr>
          <p:cNvPr id="19" name="TextBox 18">
            <a:extLst>
              <a:ext uri="{FF2B5EF4-FFF2-40B4-BE49-F238E27FC236}">
                <a16:creationId xmlns:a16="http://schemas.microsoft.com/office/drawing/2014/main" id="{F0B95C50-E126-4170-A2F1-F4B1F74EB43C}"/>
              </a:ext>
            </a:extLst>
          </p:cNvPr>
          <p:cNvSpPr txBox="1"/>
          <p:nvPr/>
        </p:nvSpPr>
        <p:spPr>
          <a:xfrm>
            <a:off x="165139" y="185960"/>
            <a:ext cx="7011896" cy="523220"/>
          </a:xfrm>
          <a:prstGeom prst="rect">
            <a:avLst/>
          </a:prstGeom>
          <a:noFill/>
        </p:spPr>
        <p:txBody>
          <a:bodyPr wrap="square" rtlCol="0">
            <a:spAutoFit/>
          </a:bodyPr>
          <a:lstStyle/>
          <a:p>
            <a:r>
              <a:rPr lang="en-US" sz="2800" dirty="0">
                <a:latin typeface="Arial Nova Light" panose="020B0304020202020204" pitchFamily="34" charset="0"/>
                <a:cs typeface="Arial" panose="020B0604020202020204" pitchFamily="34" charset="0"/>
              </a:rPr>
              <a:t>Emotional selectivity = CS+</a:t>
            </a:r>
            <a:r>
              <a:rPr lang="en-US" sz="2800" baseline="-25000" dirty="0">
                <a:latin typeface="Arial Nova Light" panose="020B0304020202020204" pitchFamily="34" charset="0"/>
                <a:cs typeface="Arial" panose="020B0604020202020204" pitchFamily="34" charset="0"/>
              </a:rPr>
              <a:t>ERS</a:t>
            </a:r>
            <a:r>
              <a:rPr lang="en-US" sz="2800" dirty="0">
                <a:latin typeface="Arial Nova Light" panose="020B0304020202020204" pitchFamily="34" charset="0"/>
                <a:cs typeface="Arial" panose="020B0604020202020204" pitchFamily="34" charset="0"/>
              </a:rPr>
              <a:t> – CS-</a:t>
            </a:r>
            <a:r>
              <a:rPr lang="en-US" sz="2800" baseline="-25000" dirty="0">
                <a:latin typeface="Arial Nova Light" panose="020B0304020202020204" pitchFamily="34" charset="0"/>
                <a:cs typeface="Arial" panose="020B0604020202020204" pitchFamily="34" charset="0"/>
              </a:rPr>
              <a:t>ERS</a:t>
            </a:r>
          </a:p>
        </p:txBody>
      </p:sp>
    </p:spTree>
    <p:extLst>
      <p:ext uri="{BB962C8B-B14F-4D97-AF65-F5344CB8AC3E}">
        <p14:creationId xmlns:p14="http://schemas.microsoft.com/office/powerpoint/2010/main" val="1567512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9"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7024</TotalTime>
  <Words>3290</Words>
  <Application>Microsoft Macintosh PowerPoint</Application>
  <PresentationFormat>Widescreen</PresentationFormat>
  <Paragraphs>361</Paragraphs>
  <Slides>19</Slides>
  <Notes>18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vt:i4>
      </vt:variant>
    </vt:vector>
  </HeadingPairs>
  <TitlesOfParts>
    <vt:vector size="24" baseType="lpstr">
      <vt:lpstr>Arial</vt:lpstr>
      <vt:lpstr>Arial Nova Light</vt:lpstr>
      <vt:lpstr>Calibri</vt:lpstr>
      <vt:lpstr>Calibri Light</vt:lpstr>
      <vt:lpstr>Office Theme</vt:lpstr>
      <vt:lpstr>Dissociable neural reinstatement of emotional memories in human PFC</vt:lpstr>
      <vt:lpstr>PowerPoint Presentation</vt:lpstr>
      <vt:lpstr>PowerPoint Presentation</vt:lpstr>
      <vt:lpstr>PowerPoint Presentation</vt:lpstr>
      <vt:lpstr>PowerPoint Presentation</vt:lpstr>
      <vt:lpstr>PowerPoint Presentation</vt:lpstr>
      <vt:lpstr>PowerPoint Presentation</vt:lpstr>
      <vt:lpstr>Representational similarity matrix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gus hennings</dc:creator>
  <cp:lastModifiedBy>gus hennings</cp:lastModifiedBy>
  <cp:revision>120</cp:revision>
  <cp:lastPrinted>2020-11-06T02:19:44Z</cp:lastPrinted>
  <dcterms:created xsi:type="dcterms:W3CDTF">2020-06-28T20:21:20Z</dcterms:created>
  <dcterms:modified xsi:type="dcterms:W3CDTF">2020-11-06T03:00:46Z</dcterms:modified>
</cp:coreProperties>
</file>